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5"/>
  </p:notesMasterIdLst>
  <p:handoutMasterIdLst>
    <p:handoutMasterId r:id="rId16"/>
  </p:handoutMasterIdLst>
  <p:sldIdLst>
    <p:sldId id="257" r:id="rId2"/>
    <p:sldId id="2141412874" r:id="rId3"/>
    <p:sldId id="2141412850" r:id="rId4"/>
    <p:sldId id="2141412855" r:id="rId5"/>
    <p:sldId id="2141412856" r:id="rId6"/>
    <p:sldId id="2141412860" r:id="rId7"/>
    <p:sldId id="2141412862" r:id="rId8"/>
    <p:sldId id="2141412865" r:id="rId9"/>
    <p:sldId id="2141412866" r:id="rId10"/>
    <p:sldId id="2141412867" r:id="rId11"/>
    <p:sldId id="2141412877" r:id="rId12"/>
    <p:sldId id="2141412868" r:id="rId13"/>
    <p:sldId id="2141412878" r:id="rId14"/>
  </p:sldIdLst>
  <p:sldSz cx="12192000" cy="6858000"/>
  <p:notesSz cx="6858000" cy="9144000"/>
  <p:defaultTextStyle>
    <a:defPPr>
      <a:defRPr lang="en-US"/>
    </a:defPPr>
    <a:lvl1pPr marL="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22860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45720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68580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91440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14300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137160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160020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182880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orient="horz" pos="3576" userDrawn="1">
          <p15:clr>
            <a:srgbClr val="A4A3A4"/>
          </p15:clr>
        </p15:guide>
        <p15:guide id="4" orient="horz" pos="1536" userDrawn="1">
          <p15:clr>
            <a:srgbClr val="A4A3A4"/>
          </p15:clr>
        </p15:guide>
        <p15:guide id="5" pos="240" userDrawn="1">
          <p15:clr>
            <a:srgbClr val="A4A3A4"/>
          </p15:clr>
        </p15:guide>
        <p15:guide id="6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6123A"/>
    <a:srgbClr val="FF0000"/>
    <a:srgbClr val="FFA500"/>
    <a:srgbClr val="0000CD"/>
    <a:srgbClr val="4169E2"/>
    <a:srgbClr val="ADD9E6"/>
    <a:srgbClr val="9EA7B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266" autoAdjust="0"/>
    <p:restoredTop sz="47959"/>
  </p:normalViewPr>
  <p:slideViewPr>
    <p:cSldViewPr snapToGrid="0" showGuides="1">
      <p:cViewPr varScale="1">
        <p:scale>
          <a:sx n="57" d="100"/>
          <a:sy n="57" d="100"/>
        </p:scale>
        <p:origin x="3856" y="176"/>
      </p:cViewPr>
      <p:guideLst>
        <p:guide orient="horz" pos="3576"/>
        <p:guide orient="horz" pos="1536"/>
        <p:guide pos="24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97" d="100"/>
          <a:sy n="97" d="100"/>
        </p:scale>
        <p:origin x="4328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A9061AB-C1DF-9236-3A4B-E988C1783FD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FCA2975-CBE5-CAB3-53EC-7484C349B8C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F10A7D-466E-214A-8957-C7E2EBF61999}" type="datetimeFigureOut">
              <a:rPr lang="en-US" smtClean="0"/>
              <a:t>4/28/24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E0731A-6951-C765-84E5-A16B55AD9D9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A54853-6DA1-2503-83B7-B28BA924F98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172273-450E-1447-B370-91C3B2AF8A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3820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66AB04-16FE-4906-B5AE-BFF797B8155A}" type="datetimeFigureOut">
              <a:rPr lang="en-GB" smtClean="0"/>
              <a:t>28/04/2024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DD403B-0F6A-4C1F-AE63-FA1FF361F76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94255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Hello everyone, today I will introduce my project which consists in designing a novel cancer drug using Mesenchymal Stem Cell-derived Extracellular Vesicles or EVs.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DD403B-0F6A-4C1F-AE63-FA1FF361F76A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6649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Helvetica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Based on study from Elnaz </a:t>
            </a:r>
            <a:r>
              <a:rPr lang="en-US" sz="1800" dirty="0" err="1">
                <a:effectLst/>
                <a:latin typeface="Helvetica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Baheri</a:t>
            </a:r>
            <a:r>
              <a:rPr lang="en-US" sz="1800" dirty="0">
                <a:effectLst/>
                <a:latin typeface="Helvetica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et al.,  we will use </a:t>
            </a:r>
            <a:r>
              <a:rPr lang="en-US" sz="1800" dirty="0" err="1">
                <a:effectLst/>
                <a:latin typeface="Helvetica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hemato</a:t>
            </a:r>
            <a:r>
              <a:rPr lang="en-US" sz="1800" dirty="0">
                <a:effectLst/>
                <a:latin typeface="Helvetica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-lymphoid humanized mice because </a:t>
            </a:r>
            <a:r>
              <a:rPr lang="en-US" sz="2800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their immune systems closely mimic that of humans.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Helvetica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Each mouse will be treated with either only </a:t>
            </a:r>
            <a:r>
              <a:rPr lang="en-US" sz="1800" dirty="0" err="1">
                <a:effectLst/>
                <a:latin typeface="Helvetica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PARPi</a:t>
            </a:r>
            <a:r>
              <a:rPr lang="en-US" sz="1800" dirty="0">
                <a:effectLst/>
                <a:latin typeface="Helvetica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/R848  or MSC-derived exosomes.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Helvetica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After a month of treatment, animals will  be sacrificed, and their tumors dissected to measure immune cell infiltration within the tumor, and their volume before and after treatment</a:t>
            </a:r>
            <a:r>
              <a:rPr lang="en-US" sz="2800" dirty="0">
                <a:effectLst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8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We anticipate a reduction in tumor volume and in metastasis when administering drug-loaded exosomes, at dosages lower than those used with free </a:t>
            </a:r>
            <a:r>
              <a:rPr lang="en-US" sz="1800" dirty="0" err="1">
                <a:effectLst/>
                <a:latin typeface="Helvetica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PARPi</a:t>
            </a:r>
            <a:r>
              <a:rPr lang="en-US" sz="1800" dirty="0">
                <a:effectLst/>
                <a:latin typeface="Helvetica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/R848 </a:t>
            </a:r>
            <a:r>
              <a:rPr lang="en-US" sz="18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injection.</a:t>
            </a:r>
            <a:r>
              <a:rPr lang="en-US" sz="1800" dirty="0">
                <a:effectLst/>
                <a:latin typeface="Helvetica" pitchFamily="2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Helvetica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We will also use flow cytometry to identify and quantify the types of immune cells present in the TME, we must see a T cell infiltration increase.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Helvetica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The research will also include specific assays designed to detect TAM infiltration and the prevalence of the M1 phenotype, using TAM-specific antibodies for CD80.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DD403B-0F6A-4C1F-AE63-FA1FF361F76A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05778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In conclusion, this new therapy relies on three key points: 1) avoiding detection by the MPS, 2) targeting M2-like macrophages, and 3) delivering the lethal drugs directly to the cancer cells.</a:t>
            </a:r>
          </a:p>
          <a:p>
            <a:r>
              <a:rPr 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 We are confident that careful adjustments to the therapy's design will make it successful.</a:t>
            </a:r>
            <a:endParaRPr lang="en-US" dirty="0"/>
          </a:p>
          <a:p>
            <a:r>
              <a:rPr 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This treatment could transform cancer care by overcoming the resistance to immunotherapies like anti-PD1/PDL1, especially when used together with these drugs.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DD403B-0F6A-4C1F-AE63-FA1FF361F76A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96428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Although there have been significant improvements in reducing lethality of cancer, in the US, it remains yet a prevalent disease . As you can see in the left chart, at the peak of the pandemic, cancer was ranked number 2 in term of average daily deaths and on the right;  there is a steep decline in survival rate for people with stage 4 across different cancer indications.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DD403B-0F6A-4C1F-AE63-FA1FF361F76A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93366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200" b="0" i="0" dirty="0">
                <a:effectLst/>
                <a:latin typeface="Invention"/>
              </a:rPr>
              <a:t>In "hot" tumors, the main challenge is overcoming the inhibition of the immune response that is induced by the cancer cells.</a:t>
            </a:r>
          </a:p>
          <a:p>
            <a:pPr algn="l"/>
            <a:r>
              <a:rPr lang="en-US" sz="1200" b="0" i="0" dirty="0">
                <a:effectLst/>
                <a:latin typeface="Invention"/>
              </a:rPr>
              <a:t> Recent immunotherapies have seen substantial success in treating "hot" tumors but have been far less effective for "cold" tumors.</a:t>
            </a:r>
          </a:p>
          <a:p>
            <a:pPr algn="l"/>
            <a:endParaRPr lang="en-US" sz="1200" b="0" i="0" dirty="0">
              <a:effectLst/>
              <a:latin typeface="Invention"/>
            </a:endParaRPr>
          </a:p>
          <a:p>
            <a:pPr algn="l"/>
            <a:r>
              <a:rPr lang="en-US" sz="1200" b="0" i="0" dirty="0">
                <a:effectLst/>
                <a:latin typeface="Invention"/>
              </a:rPr>
              <a:t>In a cold tumor, cancer can evade the immune system by not presenting significant neoantigens. </a:t>
            </a:r>
          </a:p>
          <a:p>
            <a:pPr algn="l"/>
            <a:r>
              <a:rPr lang="en-US" sz="1200" b="0" i="0" dirty="0">
                <a:effectLst/>
                <a:latin typeface="Invention"/>
              </a:rPr>
              <a:t>This lack of tumor antigen results in a deficiency in the recruitment of antigen presenting cells (APCs) which , in turn, leads to a lack of co-stimulation, activation of T cells.</a:t>
            </a:r>
          </a:p>
          <a:p>
            <a:pPr algn="l"/>
            <a:r>
              <a:rPr lang="en-US" sz="1200" b="0" i="0" dirty="0">
                <a:effectLst/>
                <a:latin typeface="Invention"/>
              </a:rPr>
              <a:t>All these factors result in the exclusion of CD8+ T cells by the  stroma of the tumor.</a:t>
            </a:r>
          </a:p>
          <a:p>
            <a:pPr algn="l"/>
            <a:r>
              <a:rPr lang="en-US" sz="1200" b="0" i="0" dirty="0">
                <a:effectLst/>
                <a:latin typeface="Invention"/>
              </a:rPr>
              <a:t>The stroma environment prevents T cells from reaching the cancer cells.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The drug we designed addresses the challenges presented by cold tumor and strengthens the effects of immune checkpoint inhibitors.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DD403B-0F6A-4C1F-AE63-FA1FF361F76A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3350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0" i="0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Macrophages</a:t>
            </a:r>
            <a:r>
              <a:rPr lang="en-US" b="0" i="0" dirty="0">
                <a:effectLst/>
                <a:highlight>
                  <a:srgbClr val="FFFFFF"/>
                </a:highlight>
                <a:latin typeface="Times"/>
              </a:rPr>
              <a:t> </a:t>
            </a:r>
            <a:r>
              <a:rPr lang="en-US" b="0" i="0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polarize into two subtypes following infiltration to tumor tissue: M1-like and M2-like.</a:t>
            </a:r>
          </a:p>
          <a:p>
            <a:pPr algn="l"/>
            <a:r>
              <a:rPr lang="en-US" b="0" i="0" dirty="0">
                <a:effectLst/>
                <a:highlight>
                  <a:srgbClr val="F1F5F5"/>
                </a:highlight>
                <a:latin typeface="Invention"/>
              </a:rPr>
              <a:t>M1-like and M2-like TAMs, have the capacity to transition between each other </a:t>
            </a:r>
            <a:r>
              <a:rPr lang="en-US" b="0" i="0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under stimulation of various cytokines and chemokines termed here as </a:t>
            </a:r>
            <a:endParaRPr lang="en-US" b="0" i="0" dirty="0">
              <a:effectLst/>
              <a:highlight>
                <a:srgbClr val="FFFFFF"/>
              </a:highlight>
              <a:latin typeface="Time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‘education</a:t>
            </a:r>
            <a:r>
              <a:rPr lang="en-US" b="0" i="0" dirty="0">
                <a:effectLst/>
                <a:highlight>
                  <a:srgbClr val="FFFFFF"/>
                </a:highlight>
                <a:latin typeface="Times New Roman" panose="02020603050405020304" pitchFamily="18" charset="0"/>
              </a:rPr>
              <a:t>’ </a:t>
            </a:r>
            <a:r>
              <a:rPr lang="en-US" b="0" i="0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or ‘reeducation</a:t>
            </a:r>
            <a:r>
              <a:rPr lang="en-US" b="0" i="0" dirty="0">
                <a:effectLst/>
                <a:highlight>
                  <a:srgbClr val="FFFFFF"/>
                </a:highlight>
                <a:latin typeface="Times New Roman" panose="02020603050405020304" pitchFamily="18" charset="0"/>
              </a:rPr>
              <a:t>’ </a:t>
            </a:r>
            <a:r>
              <a:rPr lang="en-US" b="0" i="0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factors. Like CSF1R inhibitors, </a:t>
            </a:r>
            <a:r>
              <a:rPr 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Toll-like receptors agonists such as R848, can modify the behavior of the TAMS and reeducate M2-like macrophages into M1s.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i="0" dirty="0">
              <a:solidFill>
                <a:srgbClr val="ECECEC"/>
              </a:solidFill>
              <a:effectLst/>
              <a:highlight>
                <a:srgbClr val="212121"/>
              </a:highlight>
              <a:latin typeface="Söhne"/>
            </a:endParaRPr>
          </a:p>
          <a:p>
            <a:endParaRPr lang="en-US" b="0" i="0" dirty="0">
              <a:effectLst/>
              <a:highlight>
                <a:srgbClr val="FFFFFF"/>
              </a:highlight>
              <a:latin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DD403B-0F6A-4C1F-AE63-FA1FF361F76A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56380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0" i="0" dirty="0">
                <a:effectLst/>
                <a:highlight>
                  <a:srgbClr val="F1F5F5"/>
                </a:highlight>
                <a:latin typeface="Invention"/>
              </a:rPr>
              <a:t>PARP inhibitors (</a:t>
            </a:r>
            <a:r>
              <a:rPr lang="en-US" b="0" i="0" dirty="0" err="1">
                <a:effectLst/>
                <a:highlight>
                  <a:srgbClr val="F1F5F5"/>
                </a:highlight>
                <a:latin typeface="Invention"/>
              </a:rPr>
              <a:t>PARPi</a:t>
            </a:r>
            <a:r>
              <a:rPr lang="en-US" b="0" i="0" dirty="0">
                <a:effectLst/>
                <a:highlight>
                  <a:srgbClr val="F1F5F5"/>
                </a:highlight>
                <a:latin typeface="Invention"/>
              </a:rPr>
              <a:t>) operate by delaying the repair of DNA, which results in severe DNA damage in cancer cells. This increases the presence of neoantigens and the tumor mutation burden.</a:t>
            </a:r>
          </a:p>
          <a:p>
            <a:pPr algn="l"/>
            <a:r>
              <a:rPr lang="en-US" b="0" i="0" dirty="0" err="1">
                <a:effectLst/>
                <a:highlight>
                  <a:srgbClr val="F1F5F5"/>
                </a:highlight>
                <a:latin typeface="Invention"/>
              </a:rPr>
              <a:t>PARPi</a:t>
            </a:r>
            <a:r>
              <a:rPr lang="en-US" b="0" i="0" dirty="0">
                <a:effectLst/>
                <a:highlight>
                  <a:srgbClr val="F1F5F5"/>
                </a:highlight>
                <a:latin typeface="Invention"/>
              </a:rPr>
              <a:t> induction results in the creation of DNA fragments. </a:t>
            </a:r>
          </a:p>
          <a:p>
            <a:pPr algn="l"/>
            <a:r>
              <a:rPr lang="en-US" b="0" i="0" dirty="0">
                <a:effectLst/>
                <a:highlight>
                  <a:srgbClr val="F1F5F5"/>
                </a:highlight>
                <a:latin typeface="Invention"/>
              </a:rPr>
              <a:t>These fragments, when they bind to cyclic GMP-AMP synthase (</a:t>
            </a:r>
            <a:r>
              <a:rPr lang="en-US" b="0" i="0" dirty="0" err="1">
                <a:effectLst/>
                <a:highlight>
                  <a:srgbClr val="F1F5F5"/>
                </a:highlight>
                <a:latin typeface="Invention"/>
              </a:rPr>
              <a:t>cGAS</a:t>
            </a:r>
            <a:r>
              <a:rPr lang="en-US" b="0" i="0" dirty="0">
                <a:effectLst/>
                <a:highlight>
                  <a:srgbClr val="F1F5F5"/>
                </a:highlight>
                <a:latin typeface="Invention"/>
              </a:rPr>
              <a:t>), activate the STING pathway. </a:t>
            </a:r>
          </a:p>
          <a:p>
            <a:pPr algn="l"/>
            <a:r>
              <a:rPr lang="en-US" b="0" i="0" dirty="0">
                <a:effectLst/>
                <a:highlight>
                  <a:srgbClr val="F1F5F5"/>
                </a:highlight>
                <a:latin typeface="Invention"/>
              </a:rPr>
              <a:t>This activation causes an increase in CCL5 and CXCL10 chemokines that help in the recruitment of T cells.</a:t>
            </a:r>
          </a:p>
          <a:p>
            <a:pPr algn="l"/>
            <a:r>
              <a:rPr lang="en-US" b="0" i="0" dirty="0">
                <a:effectLst/>
                <a:highlight>
                  <a:srgbClr val="F1F5F5"/>
                </a:highlight>
                <a:latin typeface="Invention"/>
              </a:rPr>
              <a:t>The STING pathway also triggers an increase in PD-L1, which could have a synergistic effect with an </a:t>
            </a:r>
            <a:r>
              <a:rPr lang="en-US" b="0" i="0" dirty="0">
                <a:solidFill>
                  <a:srgbClr val="603620"/>
                </a:solidFill>
                <a:effectLst/>
                <a:highlight>
                  <a:srgbClr val="FFFFFF"/>
                </a:highlight>
                <a:latin typeface="Cambria" panose="02040503050406030204" pitchFamily="18" charset="0"/>
              </a:rPr>
              <a:t>anti-PD1/PD-L1 ICI therapy.</a:t>
            </a:r>
          </a:p>
          <a:p>
            <a:pPr algn="l"/>
            <a:r>
              <a:rPr lang="en-US" sz="1800" dirty="0">
                <a:effectLst/>
                <a:latin typeface="Helvetica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Research suggests also that </a:t>
            </a:r>
            <a:r>
              <a:rPr lang="en-US" sz="1800" u="sng" dirty="0">
                <a:effectLst/>
                <a:latin typeface="Helvetica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pairing of drugs like TLR agonists with PARP inhibitors</a:t>
            </a:r>
            <a:r>
              <a:rPr lang="en-US" sz="1800" dirty="0">
                <a:effectLst/>
                <a:latin typeface="Helvetica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can  restrain tumor growth and improve treatment outcomes.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DD403B-0F6A-4C1F-AE63-FA1FF361F76A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18000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en-US" dirty="0"/>
              <a:t>There have been a lot of research to understand which MSCs are suitable for secreting exosomes adequate for cancer.</a:t>
            </a:r>
          </a:p>
          <a:p>
            <a:pPr algn="l" rtl="0"/>
            <a:r>
              <a:rPr lang="en-US" b="0" i="0" dirty="0">
                <a:solidFill>
                  <a:srgbClr val="FFEDEB"/>
                </a:solidFill>
                <a:effectLst/>
                <a:highlight>
                  <a:srgbClr val="1F1F1F"/>
                </a:highlight>
                <a:latin typeface="Google Sans"/>
              </a:rPr>
              <a:t>Induced pluripotent stem cells (iPSCs)-MSC have multiple advantages, they will be used in our design and loaded with PARP inhibitors.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DD403B-0F6A-4C1F-AE63-FA1FF361F76A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5823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Helvetica" pitchFamily="2" charset="0"/>
                <a:ea typeface="Times New Roman" panose="02020603050405020304" pitchFamily="18" charset="0"/>
              </a:rPr>
              <a:t>The next steps in our research consist in: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itchFamily="2" charset="2"/>
              <a:buChar char=""/>
            </a:pPr>
            <a:r>
              <a:rPr lang="en-US" sz="1800" b="1" dirty="0">
                <a:effectLst/>
                <a:latin typeface="Helvetic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Conjugating the exosome surface with R848 </a:t>
            </a:r>
            <a:r>
              <a:rPr lang="en-US" sz="1800" dirty="0">
                <a:effectLst/>
                <a:latin typeface="Helvetic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to enrich the M1 population of TAMs and modulate TAM recruitment and distribution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marR="0" lvl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1" dirty="0">
                <a:effectLst/>
                <a:latin typeface="Helvetic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Combining CD47 expression:</a:t>
            </a:r>
            <a:r>
              <a:rPr lang="en-US" sz="1800" dirty="0">
                <a:effectLst/>
                <a:latin typeface="Helvetic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and incorporating TAM-specific ligands, such as antibodies against M2-like TAM markers, for instance, CD163, on the exosome surface along with CD47 expression.</a:t>
            </a:r>
          </a:p>
          <a:p>
            <a:pPr marL="0" marR="0" lvl="0" indent="0">
              <a:spcBef>
                <a:spcPts val="0"/>
              </a:spcBef>
              <a:spcAft>
                <a:spcPts val="0"/>
              </a:spcAft>
              <a:buFont typeface="Symbol" pitchFamily="2" charset="2"/>
              <a:buNone/>
            </a:pPr>
            <a:r>
              <a:rPr lang="en-US" sz="1800" dirty="0">
                <a:effectLst/>
                <a:latin typeface="Helvetic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This dual targeting approach enables selective TAM targeting despite CD-47-mediated immune evasion.</a:t>
            </a:r>
          </a:p>
          <a:p>
            <a:pPr marL="0" marR="0" lvl="0" indent="0">
              <a:spcBef>
                <a:spcPts val="0"/>
              </a:spcBef>
              <a:spcAft>
                <a:spcPts val="0"/>
              </a:spcAft>
              <a:buFont typeface="Symbol" pitchFamily="2" charset="2"/>
              <a:buNone/>
            </a:pPr>
            <a:r>
              <a:rPr lang="en-US" sz="1800" dirty="0">
                <a:effectLst/>
                <a:latin typeface="Helvetic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We will then proceed in: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itchFamily="2" charset="2"/>
              <a:buChar char=""/>
            </a:pPr>
            <a:r>
              <a:rPr lang="en-US" sz="1800" b="1" dirty="0">
                <a:effectLst/>
                <a:latin typeface="Helvetic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Fine-tuning CD47 Expression Levels</a:t>
            </a:r>
            <a:r>
              <a:rPr lang="en-US" sz="1800" dirty="0">
                <a:effectLst/>
                <a:latin typeface="Helvetic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: on exosomes to balance immune evasion with M2-like TAM targeting. 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itchFamily="2" charset="2"/>
              <a:buChar char=""/>
            </a:pPr>
            <a:r>
              <a:rPr lang="en-US" sz="1800" b="1" dirty="0">
                <a:effectLst/>
                <a:latin typeface="Helvetic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Integrating a pH-Sensitive component: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800" dirty="0">
                <a:effectLst/>
                <a:latin typeface="Helvetica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We will modify the </a:t>
            </a:r>
            <a:r>
              <a:rPr lang="en-US" sz="1800" dirty="0" err="1">
                <a:effectLst/>
                <a:latin typeface="Helvetica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PARPi</a:t>
            </a:r>
            <a:r>
              <a:rPr lang="en-US" sz="1800" dirty="0">
                <a:effectLst/>
                <a:latin typeface="Helvetica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/R848 cargo to include a functional group compatible with click chemistry; and attach it via a peptide linker to MMP-2, a protein found in cancer cells. </a:t>
            </a:r>
          </a:p>
          <a:p>
            <a:r>
              <a:rPr lang="en-US" sz="1800" dirty="0">
                <a:effectLst/>
                <a:latin typeface="Helvetica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This setup allows selective release of </a:t>
            </a:r>
            <a:r>
              <a:rPr lang="en-US" sz="1800" dirty="0" err="1">
                <a:effectLst/>
                <a:latin typeface="Helvetica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PARPi</a:t>
            </a:r>
            <a:r>
              <a:rPr lang="en-US" sz="1800" dirty="0">
                <a:effectLst/>
                <a:latin typeface="Helvetica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/R848 near the cancer cells.</a:t>
            </a:r>
            <a:r>
              <a:rPr lang="en-US" dirty="0">
                <a:effectLst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DD403B-0F6A-4C1F-AE63-FA1FF361F76A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97353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800" dirty="0">
                <a:effectLst/>
                <a:latin typeface="Helvetica" pitchFamily="2" charset="0"/>
                <a:ea typeface="Times New Roman" panose="02020603050405020304" pitchFamily="18" charset="0"/>
              </a:rPr>
              <a:t>Following the methodology outlined in previous research by </a:t>
            </a:r>
            <a:r>
              <a:rPr lang="en-US" sz="1800" dirty="0" err="1">
                <a:effectLst/>
                <a:latin typeface="Helvetica" pitchFamily="2" charset="0"/>
                <a:ea typeface="Times New Roman" panose="02020603050405020304" pitchFamily="18" charset="0"/>
              </a:rPr>
              <a:t>Merlzer</a:t>
            </a:r>
            <a:r>
              <a:rPr lang="en-US" sz="1800" dirty="0">
                <a:effectLst/>
                <a:latin typeface="Helvetica" pitchFamily="2" charset="0"/>
                <a:ea typeface="Times New Roman" panose="02020603050405020304" pitchFamily="18" charset="0"/>
              </a:rPr>
              <a:t> et al. [33] (Fig. 6), we will start by assessing the viability and efficiency of iPSC-MSCs in producing the EVs.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800" dirty="0">
                <a:effectLst/>
                <a:latin typeface="Helvetica" pitchFamily="2" charset="0"/>
                <a:ea typeface="Times New Roman" panose="02020603050405020304" pitchFamily="18" charset="0"/>
              </a:rPr>
              <a:t>This step involves determining which cell lines have the least cytotoxic effects while maintaining high productivity of exosome secretion.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DD403B-0F6A-4C1F-AE63-FA1FF361F76A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259601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1800" dirty="0">
              <a:effectLst/>
              <a:latin typeface="Helvetica" pitchFamily="2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Helvetica" pitchFamily="2" charset="0"/>
                <a:ea typeface="Times New Roman" panose="02020603050405020304" pitchFamily="18" charset="0"/>
              </a:rPr>
              <a:t>To evaluate the potency of the drug-loaded engineered EVS, we will utilize 4 human cancer cell lines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Helvetica" pitchFamily="2" charset="0"/>
                <a:ea typeface="Times New Roman" panose="02020603050405020304" pitchFamily="18" charset="0"/>
              </a:rPr>
              <a:t>These cell lines will be  exposed to sub-lethal doses of </a:t>
            </a:r>
            <a:r>
              <a:rPr lang="en-US" sz="1800" dirty="0" err="1">
                <a:effectLst/>
                <a:latin typeface="Helvetica" pitchFamily="2" charset="0"/>
                <a:ea typeface="Times New Roman" panose="02020603050405020304" pitchFamily="18" charset="0"/>
              </a:rPr>
              <a:t>PARPi</a:t>
            </a:r>
            <a:r>
              <a:rPr lang="en-US" sz="1800" dirty="0">
                <a:effectLst/>
                <a:latin typeface="Helvetica" pitchFamily="2" charset="0"/>
                <a:ea typeface="Times New Roman" panose="02020603050405020304" pitchFamily="18" charset="0"/>
              </a:rPr>
              <a:t>-loaded exosomes for 24 hours to prime them.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Helvetica" pitchFamily="2" charset="0"/>
                <a:ea typeface="Times New Roman" panose="02020603050405020304" pitchFamily="18" charset="0"/>
              </a:rPr>
              <a:t>Following the treatment, we will  employ Liquid Chromatography-Mass Spectrometry  (LCMS) to measure the quantity of R848 and </a:t>
            </a:r>
            <a:r>
              <a:rPr lang="en-US" sz="1800" dirty="0" err="1">
                <a:effectLst/>
                <a:latin typeface="Helvetica" pitchFamily="2" charset="0"/>
                <a:ea typeface="Times New Roman" panose="02020603050405020304" pitchFamily="18" charset="0"/>
              </a:rPr>
              <a:t>PARPi</a:t>
            </a:r>
            <a:r>
              <a:rPr lang="en-US" sz="1800" dirty="0">
                <a:effectLst/>
                <a:latin typeface="Helvetica" pitchFamily="2" charset="0"/>
                <a:ea typeface="Times New Roman" panose="02020603050405020304" pitchFamily="18" charset="0"/>
              </a:rPr>
              <a:t> that has been delivered to the cancer cells by the MSC-derived exosomes.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Helvetica" pitchFamily="2" charset="0"/>
                <a:ea typeface="Times New Roman" panose="02020603050405020304" pitchFamily="18" charset="0"/>
              </a:rPr>
              <a:t> This measurement consists in comparing the exosome uptake by the cancer cells to control groups, such as untreated cancer cells, or cancer cells treated with free R848 or </a:t>
            </a:r>
            <a:r>
              <a:rPr lang="en-US" sz="1800" dirty="0" err="1">
                <a:effectLst/>
                <a:latin typeface="Helvetica" pitchFamily="2" charset="0"/>
                <a:ea typeface="Times New Roman" panose="02020603050405020304" pitchFamily="18" charset="0"/>
              </a:rPr>
              <a:t>PARPi</a:t>
            </a:r>
            <a:r>
              <a:rPr lang="en-US" sz="1800" dirty="0">
                <a:effectLst/>
                <a:latin typeface="Helvetica" pitchFamily="2" charset="0"/>
                <a:ea typeface="Times New Roman" panose="02020603050405020304" pitchFamily="18" charset="0"/>
              </a:rPr>
              <a:t>.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Helvetica" pitchFamily="2" charset="0"/>
                <a:ea typeface="Times New Roman" panose="02020603050405020304" pitchFamily="18" charset="0"/>
              </a:rPr>
              <a:t>The data from LCMS analysis will not only quantify the drug delivery but also help in evaluating how specifically and effectively the engineered exosomes target cancer cells.</a:t>
            </a:r>
          </a:p>
          <a:p>
            <a:r>
              <a:rPr lang="en-US" sz="1800" dirty="0">
                <a:effectLst/>
                <a:latin typeface="Helvetica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cytotoxic effects will be assessed using a </a:t>
            </a:r>
            <a:r>
              <a:rPr lang="en-US" sz="1800" dirty="0" err="1">
                <a:effectLst/>
                <a:latin typeface="Helvetica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fluoroscan</a:t>
            </a:r>
            <a:r>
              <a:rPr lang="en-US" sz="1800" dirty="0">
                <a:effectLst/>
                <a:latin typeface="Helvetica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assay, in which the reduction in florescence indicates cell death among the drug-loaded cancer cells. </a:t>
            </a:r>
          </a:p>
          <a:p>
            <a:r>
              <a:rPr lang="en-US" sz="1800" dirty="0">
                <a:effectLst/>
                <a:latin typeface="Helvetica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We will then analyze cell growth and viability and compare the results with those of our control cells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DD403B-0F6A-4C1F-AE63-FA1FF361F76A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54265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7825" y="1228725"/>
            <a:ext cx="4932000" cy="2200275"/>
          </a:xfrm>
        </p:spPr>
        <p:txBody>
          <a:bodyPr anchor="b"/>
          <a:lstStyle>
            <a:lvl1pPr algn="l">
              <a:defRPr sz="42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7825" y="3682800"/>
            <a:ext cx="4932000" cy="2200275"/>
          </a:xfrm>
        </p:spPr>
        <p:txBody>
          <a:bodyPr/>
          <a:lstStyle>
            <a:lvl1pPr marL="0" indent="0" algn="l">
              <a:buNone/>
              <a:defRPr sz="160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59BCDAA-3E86-4330-AE34-33DA3205BC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7825" y="6174001"/>
            <a:ext cx="3607594" cy="252200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07F91FFD-73BA-4C6D-B9FD-A1C4B70F7A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8619" y="6480175"/>
            <a:ext cx="4114844" cy="21415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700" cap="all" baseline="0">
                <a:solidFill>
                  <a:srgbClr val="9EA7B3"/>
                </a:solidFill>
              </a:defRPr>
            </a:lvl1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4111730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77825" y="1925637"/>
            <a:ext cx="5508000" cy="4456113"/>
          </a:xfrm>
        </p:spPr>
        <p:txBody>
          <a:bodyPr/>
          <a:lstStyle>
            <a:lvl1pPr>
              <a:spcBef>
                <a:spcPts val="1600"/>
              </a:spcBef>
              <a:spcAft>
                <a:spcPts val="1600"/>
              </a:spcAft>
              <a:defRPr b="1">
                <a:solidFill>
                  <a:schemeClr val="accent1"/>
                </a:solidFill>
              </a:defRPr>
            </a:lvl1pPr>
            <a:lvl2pPr marL="216000" indent="0">
              <a:spcAft>
                <a:spcPts val="0"/>
              </a:spcAft>
              <a:buNone/>
              <a:defRPr sz="1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C380D-5F44-41E8-971E-CDD19ED6F8E3}" type="slidenum">
              <a:rPr lang="en-GB" smtClean="0"/>
              <a:t>‹#›</a:t>
            </a:fld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235E8A8-7A94-4D3A-8CEF-505EA93C3FAB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306175" y="1925636"/>
            <a:ext cx="5508000" cy="4456113"/>
          </a:xfrm>
        </p:spPr>
        <p:txBody>
          <a:bodyPr/>
          <a:lstStyle>
            <a:lvl1pPr>
              <a:spcBef>
                <a:spcPts val="1600"/>
              </a:spcBef>
              <a:spcAft>
                <a:spcPts val="1600"/>
              </a:spcAft>
              <a:defRPr b="1">
                <a:solidFill>
                  <a:schemeClr val="accent1"/>
                </a:solidFill>
              </a:defRPr>
            </a:lvl1pPr>
            <a:lvl2pPr marL="216000" indent="0">
              <a:spcAft>
                <a:spcPts val="0"/>
              </a:spcAft>
              <a:buNone/>
              <a:defRPr sz="1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748922032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7825" y="1925636"/>
            <a:ext cx="5508000" cy="44561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C380D-5F44-41E8-971E-CDD19ED6F8E3}" type="slidenum">
              <a:rPr lang="en-GB" smtClean="0"/>
              <a:t>‹#›</a:t>
            </a:fld>
            <a:endParaRPr lang="en-GB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C26C6CA-6FA0-41CA-894A-BF8B4460FDF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06175" y="1925636"/>
            <a:ext cx="5508000" cy="44561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A8999F-A022-ED19-EB3C-62491D9F6913}"/>
              </a:ext>
            </a:extLst>
          </p:cNvPr>
          <p:cNvSpPr txBox="1"/>
          <p:nvPr userDrawn="1"/>
        </p:nvSpPr>
        <p:spPr>
          <a:xfrm>
            <a:off x="556591" y="9939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US" sz="1200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AE96518-2923-D1D6-6C36-A7630DFB95DE}"/>
              </a:ext>
            </a:extLst>
          </p:cNvPr>
          <p:cNvSpPr/>
          <p:nvPr userDrawn="1"/>
        </p:nvSpPr>
        <p:spPr>
          <a:xfrm>
            <a:off x="0" y="0"/>
            <a:ext cx="745435" cy="19878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3790751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Inden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95025" y="1925636"/>
            <a:ext cx="4690800" cy="44561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C380D-5F44-41E8-971E-CDD19ED6F8E3}" type="slidenum">
              <a:rPr lang="en-GB" smtClean="0"/>
              <a:t>‹#›</a:t>
            </a:fld>
            <a:endParaRPr lang="en-GB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C26C6CA-6FA0-41CA-894A-BF8B4460FDF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7123375" y="1925636"/>
            <a:ext cx="4690800" cy="44561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DCB0DAD-1D3A-4AE1-B658-E47AEDEBDC9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377825" y="1925638"/>
            <a:ext cx="727075" cy="854075"/>
          </a:xfrm>
        </p:spPr>
        <p:txBody>
          <a:bodyPr/>
          <a:lstStyle>
            <a:lvl1pPr>
              <a:defRPr sz="2750">
                <a:latin typeface="+mj-lt"/>
              </a:defRPr>
            </a:lvl1pPr>
          </a:lstStyle>
          <a:p>
            <a:pPr lvl="0"/>
            <a:r>
              <a:rPr lang="en-US" dirty="0"/>
              <a:t>0.</a:t>
            </a:r>
            <a:endParaRPr lang="en-GB" dirty="0"/>
          </a:p>
        </p:txBody>
      </p:sp>
      <p:sp>
        <p:nvSpPr>
          <p:cNvPr id="10" name="Content Placeholder 8">
            <a:extLst>
              <a:ext uri="{FF2B5EF4-FFF2-40B4-BE49-F238E27FC236}">
                <a16:creationId xmlns:a16="http://schemas.microsoft.com/office/drawing/2014/main" id="{8A05E0C6-0A16-44EE-A33F-CB3D25780FD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306177" y="1925636"/>
            <a:ext cx="727075" cy="854075"/>
          </a:xfrm>
        </p:spPr>
        <p:txBody>
          <a:bodyPr/>
          <a:lstStyle>
            <a:lvl1pPr>
              <a:defRPr sz="2750">
                <a:latin typeface="+mj-lt"/>
              </a:defRPr>
            </a:lvl1pPr>
          </a:lstStyle>
          <a:p>
            <a:pPr lvl="0"/>
            <a:r>
              <a:rPr lang="en-US" dirty="0"/>
              <a:t>0.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03228404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Lar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77825" y="1925637"/>
            <a:ext cx="6840000" cy="44561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566175" y="1925637"/>
            <a:ext cx="4248000" cy="44561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584744" y="6480175"/>
            <a:ext cx="229431" cy="216000"/>
          </a:xfrm>
        </p:spPr>
        <p:txBody>
          <a:bodyPr/>
          <a:lstStyle/>
          <a:p>
            <a:fld id="{29CC380D-5F44-41E8-971E-CDD19ED6F8E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4330522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Lar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77825" y="1925637"/>
            <a:ext cx="4248000" cy="44561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74175" y="1925637"/>
            <a:ext cx="6840000" cy="44561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C380D-5F44-41E8-971E-CDD19ED6F8E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4660808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hre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7825" y="1925637"/>
            <a:ext cx="3607594" cy="44561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C380D-5F44-41E8-971E-CDD19ED6F8E3}" type="slidenum">
              <a:rPr lang="en-GB" smtClean="0"/>
              <a:t>‹#›</a:t>
            </a:fld>
            <a:endParaRPr lang="en-GB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B56CAA8-120B-4156-BBDE-C14811D308AC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292203" y="1925636"/>
            <a:ext cx="3607594" cy="44561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ECAB32A-202F-4B4E-8290-6DE17E9C1F9D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206581" y="1925636"/>
            <a:ext cx="3607594" cy="44561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3374768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Boxed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7825" y="2779714"/>
            <a:ext cx="3607594" cy="3602036"/>
          </a:xfrm>
        </p:spPr>
        <p:txBody>
          <a:bodyPr/>
          <a:lstStyle>
            <a:lvl4pPr marL="324000" indent="-108000">
              <a:buFont typeface="Arial" panose="020B0604020202020204" pitchFamily="34" charset="0"/>
              <a:buChar char="•"/>
              <a:defRPr sz="1200">
                <a:solidFill>
                  <a:schemeClr val="accent4"/>
                </a:solidFill>
                <a:latin typeface="+mn-lt"/>
              </a:defRPr>
            </a:lvl4pPr>
            <a:lvl5pPr marL="43200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C380D-5F44-41E8-971E-CDD19ED6F8E3}" type="slidenum">
              <a:rPr lang="en-GB" smtClean="0"/>
              <a:t>‹#›</a:t>
            </a:fld>
            <a:endParaRPr lang="en-GB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037978F-B82C-43FD-83FD-6C5528177445}"/>
              </a:ext>
            </a:extLst>
          </p:cNvPr>
          <p:cNvCxnSpPr/>
          <p:nvPr userDrawn="1"/>
        </p:nvCxnSpPr>
        <p:spPr>
          <a:xfrm>
            <a:off x="4138811" y="2779713"/>
            <a:ext cx="0" cy="3493300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0E9591C-D839-480D-87AF-CCA3E39A8A12}"/>
              </a:ext>
            </a:extLst>
          </p:cNvPr>
          <p:cNvCxnSpPr/>
          <p:nvPr userDrawn="1"/>
        </p:nvCxnSpPr>
        <p:spPr>
          <a:xfrm>
            <a:off x="8053189" y="2779713"/>
            <a:ext cx="0" cy="3493300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69CDDD6-A4E2-4D4C-82F0-B33A9971E13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78222" y="1925638"/>
            <a:ext cx="3606800" cy="694800"/>
          </a:xfrm>
          <a:solidFill>
            <a:schemeClr val="accent1"/>
          </a:solidFill>
        </p:spPr>
        <p:txBody>
          <a:bodyPr lIns="180000" tIns="144000" rIns="180000" bIns="144000" anchor="ctr"/>
          <a:lstStyle>
            <a:lvl1pPr algn="l">
              <a:spcAft>
                <a:spcPts val="0"/>
              </a:spcAft>
              <a:defRPr sz="1600">
                <a:solidFill>
                  <a:schemeClr val="bg1"/>
                </a:solidFill>
                <a:latin typeface="+mn-lt"/>
              </a:defRPr>
            </a:lvl1pPr>
            <a:lvl2pPr marL="0" indent="0">
              <a:spcAft>
                <a:spcPts val="0"/>
              </a:spcAft>
              <a:buNone/>
              <a:defRPr sz="1200" b="1">
                <a:solidFill>
                  <a:schemeClr val="bg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229F3904-BD90-4349-B787-82A3653EBE8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292600" y="1925638"/>
            <a:ext cx="3606800" cy="694800"/>
          </a:xfrm>
          <a:solidFill>
            <a:schemeClr val="accent1"/>
          </a:solidFill>
        </p:spPr>
        <p:txBody>
          <a:bodyPr lIns="180000" tIns="144000" rIns="180000" bIns="144000" anchor="ctr"/>
          <a:lstStyle>
            <a:lvl1pPr algn="l">
              <a:spcAft>
                <a:spcPts val="0"/>
              </a:spcAft>
              <a:defRPr sz="1600">
                <a:solidFill>
                  <a:schemeClr val="bg1"/>
                </a:solidFill>
                <a:latin typeface="+mn-lt"/>
              </a:defRPr>
            </a:lvl1pPr>
            <a:lvl2pPr marL="0" indent="0">
              <a:spcAft>
                <a:spcPts val="0"/>
              </a:spcAft>
              <a:buNone/>
              <a:defRPr sz="1200" b="1">
                <a:solidFill>
                  <a:schemeClr val="bg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0D5749C8-BCF0-41ED-BD1F-0512A23DA93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206978" y="1925638"/>
            <a:ext cx="3606800" cy="694800"/>
          </a:xfrm>
          <a:solidFill>
            <a:schemeClr val="accent1"/>
          </a:solidFill>
        </p:spPr>
        <p:txBody>
          <a:bodyPr lIns="180000" tIns="144000" rIns="180000" bIns="144000" anchor="ctr"/>
          <a:lstStyle>
            <a:lvl1pPr algn="l">
              <a:spcAft>
                <a:spcPts val="0"/>
              </a:spcAft>
              <a:defRPr sz="1600">
                <a:solidFill>
                  <a:schemeClr val="bg1"/>
                </a:solidFill>
                <a:latin typeface="+mn-lt"/>
              </a:defRPr>
            </a:lvl1pPr>
            <a:lvl2pPr marL="0" indent="0">
              <a:spcAft>
                <a:spcPts val="0"/>
              </a:spcAft>
              <a:buNone/>
              <a:defRPr sz="1200" b="1">
                <a:solidFill>
                  <a:schemeClr val="bg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E1DDE8BC-D654-4102-8654-7FE0DA087A31}"/>
              </a:ext>
            </a:extLst>
          </p:cNvPr>
          <p:cNvSpPr>
            <a:spLocks noGrp="1"/>
          </p:cNvSpPr>
          <p:nvPr>
            <p:ph idx="19"/>
          </p:nvPr>
        </p:nvSpPr>
        <p:spPr>
          <a:xfrm>
            <a:off x="4292202" y="2779714"/>
            <a:ext cx="3607594" cy="3602036"/>
          </a:xfrm>
        </p:spPr>
        <p:txBody>
          <a:bodyPr/>
          <a:lstStyle>
            <a:lvl4pPr marL="324000" indent="-108000">
              <a:buFont typeface="Arial" panose="020B0604020202020204" pitchFamily="34" charset="0"/>
              <a:buChar char="•"/>
              <a:defRPr sz="1200">
                <a:solidFill>
                  <a:schemeClr val="accent4"/>
                </a:solidFill>
                <a:latin typeface="+mn-lt"/>
              </a:defRPr>
            </a:lvl4pPr>
            <a:lvl5pPr marL="43200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EC807534-2ABE-4D80-9993-23CDB2D85CC4}"/>
              </a:ext>
            </a:extLst>
          </p:cNvPr>
          <p:cNvSpPr>
            <a:spLocks noGrp="1"/>
          </p:cNvSpPr>
          <p:nvPr>
            <p:ph idx="20"/>
          </p:nvPr>
        </p:nvSpPr>
        <p:spPr>
          <a:xfrm>
            <a:off x="8206579" y="2779714"/>
            <a:ext cx="3607594" cy="3602036"/>
          </a:xfrm>
        </p:spPr>
        <p:txBody>
          <a:bodyPr/>
          <a:lstStyle>
            <a:lvl4pPr marL="324000" indent="-108000">
              <a:buFont typeface="Arial" panose="020B0604020202020204" pitchFamily="34" charset="0"/>
              <a:buChar char="•"/>
              <a:defRPr sz="1200">
                <a:solidFill>
                  <a:schemeClr val="accent4"/>
                </a:solidFill>
                <a:latin typeface="+mn-lt"/>
              </a:defRPr>
            </a:lvl4pPr>
            <a:lvl5pPr marL="43200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7" name="Picture 16" descr="A close up of smoke&#10;&#10;Description automatically generated">
            <a:extLst>
              <a:ext uri="{FF2B5EF4-FFF2-40B4-BE49-F238E27FC236}">
                <a16:creationId xmlns:a16="http://schemas.microsoft.com/office/drawing/2014/main" id="{5F203263-769C-4C12-9223-20016995123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7096" y="2098506"/>
            <a:ext cx="163429" cy="346582"/>
          </a:xfrm>
          <a:prstGeom prst="rect">
            <a:avLst/>
          </a:prstGeom>
        </p:spPr>
      </p:pic>
      <p:pic>
        <p:nvPicPr>
          <p:cNvPr id="18" name="Picture 17" descr="A close up of smoke&#10;&#10;Description automatically generated">
            <a:extLst>
              <a:ext uri="{FF2B5EF4-FFF2-40B4-BE49-F238E27FC236}">
                <a16:creationId xmlns:a16="http://schemas.microsoft.com/office/drawing/2014/main" id="{67406F93-4853-495C-80C0-0EF6FE29A66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1474" y="2100987"/>
            <a:ext cx="163429" cy="346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645151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Inden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5419" y="1925637"/>
            <a:ext cx="3150000" cy="44561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C380D-5F44-41E8-971E-CDD19ED6F8E3}" type="slidenum">
              <a:rPr lang="en-GB" smtClean="0"/>
              <a:t>‹#›</a:t>
            </a:fld>
            <a:endParaRPr lang="en-GB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B56CAA8-120B-4156-BBDE-C14811D308AC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749797" y="1925636"/>
            <a:ext cx="3150000" cy="44561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ECAB32A-202F-4B4E-8290-6DE17E9C1F9D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664175" y="1925636"/>
            <a:ext cx="3150000" cy="44561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1C72693-AE5F-44C4-B2DE-80193159B355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77826" y="1925638"/>
            <a:ext cx="381300" cy="854075"/>
          </a:xfrm>
        </p:spPr>
        <p:txBody>
          <a:bodyPr/>
          <a:lstStyle>
            <a:lvl1pPr>
              <a:defRPr sz="2750">
                <a:latin typeface="+mj-lt"/>
              </a:defRPr>
            </a:lvl1pPr>
          </a:lstStyle>
          <a:p>
            <a:pPr lvl="0"/>
            <a:r>
              <a:rPr lang="en-US" dirty="0"/>
              <a:t>0.</a:t>
            </a:r>
            <a:endParaRPr lang="en-GB" dirty="0"/>
          </a:p>
        </p:txBody>
      </p:sp>
      <p:sp>
        <p:nvSpPr>
          <p:cNvPr id="10" name="Content Placeholder 8">
            <a:extLst>
              <a:ext uri="{FF2B5EF4-FFF2-40B4-BE49-F238E27FC236}">
                <a16:creationId xmlns:a16="http://schemas.microsoft.com/office/drawing/2014/main" id="{582ACADA-0A45-42F9-8B5C-1E169DE39EC3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4292600" y="1920800"/>
            <a:ext cx="381300" cy="854075"/>
          </a:xfrm>
        </p:spPr>
        <p:txBody>
          <a:bodyPr/>
          <a:lstStyle>
            <a:lvl1pPr>
              <a:defRPr sz="2750">
                <a:latin typeface="+mj-lt"/>
              </a:defRPr>
            </a:lvl1pPr>
          </a:lstStyle>
          <a:p>
            <a:pPr lvl="0"/>
            <a:r>
              <a:rPr lang="en-US" dirty="0"/>
              <a:t>0.</a:t>
            </a:r>
            <a:endParaRPr lang="en-GB" dirty="0"/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93CC5F8C-C4D5-42BB-A445-BB440A06A613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8207374" y="1915962"/>
            <a:ext cx="381300" cy="854075"/>
          </a:xfrm>
        </p:spPr>
        <p:txBody>
          <a:bodyPr/>
          <a:lstStyle>
            <a:lvl1pPr>
              <a:defRPr sz="2750">
                <a:latin typeface="+mj-lt"/>
              </a:defRPr>
            </a:lvl1pPr>
          </a:lstStyle>
          <a:p>
            <a:pPr lvl="0"/>
            <a:r>
              <a:rPr lang="en-US" dirty="0"/>
              <a:t>0.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01079465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hree Column 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7825" y="1925637"/>
            <a:ext cx="3607594" cy="445611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accent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9EA7B3"/>
                </a:solidFill>
              </a:defRPr>
            </a:lvl1pPr>
          </a:lstStyle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9EA7B3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9EA7B3"/>
                </a:solidFill>
              </a:defRPr>
            </a:lvl1pPr>
          </a:lstStyle>
          <a:p>
            <a:fld id="{29CC380D-5F44-41E8-971E-CDD19ED6F8E3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B56CAA8-120B-4156-BBDE-C14811D308AC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292203" y="1925636"/>
            <a:ext cx="3607594" cy="445611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accent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ECAB32A-202F-4B4E-8290-6DE17E9C1F9D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206581" y="1925636"/>
            <a:ext cx="3607594" cy="445611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accent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AC93332-FCA3-4054-A844-0AC0A2544D34}"/>
              </a:ext>
            </a:extLst>
          </p:cNvPr>
          <p:cNvCxnSpPr/>
          <p:nvPr userDrawn="1"/>
        </p:nvCxnSpPr>
        <p:spPr>
          <a:xfrm>
            <a:off x="377825" y="1227932"/>
            <a:ext cx="11436350" cy="0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99FB6FD0-6564-46A3-8526-8A099DEAE4F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6807" y="6477266"/>
            <a:ext cx="495458" cy="2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909590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hree Column Teal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7825" y="1925637"/>
            <a:ext cx="3607594" cy="445611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9CC380D-5F44-41E8-971E-CDD19ED6F8E3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B56CAA8-120B-4156-BBDE-C14811D308AC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292203" y="1925636"/>
            <a:ext cx="3607594" cy="445611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ECAB32A-202F-4B4E-8290-6DE17E9C1F9D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206581" y="1925636"/>
            <a:ext cx="3607594" cy="445611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AC93332-FCA3-4054-A844-0AC0A2544D34}"/>
              </a:ext>
            </a:extLst>
          </p:cNvPr>
          <p:cNvCxnSpPr/>
          <p:nvPr userDrawn="1"/>
        </p:nvCxnSpPr>
        <p:spPr>
          <a:xfrm>
            <a:off x="377825" y="1227932"/>
            <a:ext cx="11436350" cy="0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1688841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7825" y="1925637"/>
            <a:ext cx="10734123" cy="41074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C380D-5F44-41E8-971E-CDD19ED6F8E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9060599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Four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7825" y="1925637"/>
            <a:ext cx="2520000" cy="44561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C380D-5F44-41E8-971E-CDD19ED6F8E3}" type="slidenum">
              <a:rPr lang="en-GB" smtClean="0"/>
              <a:t>‹#›</a:t>
            </a:fld>
            <a:endParaRPr lang="en-GB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B56CAA8-120B-4156-BBDE-C14811D308AC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3349942" y="1925636"/>
            <a:ext cx="2520000" cy="44561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ECAB32A-202F-4B4E-8290-6DE17E9C1F9D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6322059" y="1925636"/>
            <a:ext cx="2520000" cy="44561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50D3F88-0323-4B6F-A103-01F202829C35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9294175" y="1925635"/>
            <a:ext cx="2520000" cy="44561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1066831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 Inden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63825" y="1925637"/>
            <a:ext cx="2034000" cy="44561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C380D-5F44-41E8-971E-CDD19ED6F8E3}" type="slidenum">
              <a:rPr lang="en-GB" smtClean="0"/>
              <a:t>‹#›</a:t>
            </a:fld>
            <a:endParaRPr lang="en-GB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B56CAA8-120B-4156-BBDE-C14811D308AC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3835942" y="1925636"/>
            <a:ext cx="2034000" cy="44561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ECAB32A-202F-4B4E-8290-6DE17E9C1F9D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6808059" y="1925636"/>
            <a:ext cx="2034000" cy="44561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50D3F88-0323-4B6F-A103-01F202829C35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9780175" y="1925635"/>
            <a:ext cx="2034000" cy="44561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8">
            <a:extLst>
              <a:ext uri="{FF2B5EF4-FFF2-40B4-BE49-F238E27FC236}">
                <a16:creationId xmlns:a16="http://schemas.microsoft.com/office/drawing/2014/main" id="{91B5C024-3D37-40F2-9B81-1690BB319147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77826" y="1925638"/>
            <a:ext cx="381300" cy="854075"/>
          </a:xfrm>
        </p:spPr>
        <p:txBody>
          <a:bodyPr/>
          <a:lstStyle>
            <a:lvl1pPr>
              <a:defRPr sz="2750">
                <a:latin typeface="+mj-lt"/>
              </a:defRPr>
            </a:lvl1pPr>
          </a:lstStyle>
          <a:p>
            <a:pPr lvl="0"/>
            <a:r>
              <a:rPr lang="en-US" dirty="0"/>
              <a:t>0.</a:t>
            </a:r>
            <a:endParaRPr lang="en-GB" dirty="0"/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521F0D55-5210-49B5-B56F-CE30A8FB3C35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3348188" y="1925635"/>
            <a:ext cx="381300" cy="854075"/>
          </a:xfrm>
        </p:spPr>
        <p:txBody>
          <a:bodyPr/>
          <a:lstStyle>
            <a:lvl1pPr>
              <a:defRPr sz="2750">
                <a:latin typeface="+mj-lt"/>
              </a:defRPr>
            </a:lvl1pPr>
          </a:lstStyle>
          <a:p>
            <a:pPr lvl="0"/>
            <a:r>
              <a:rPr lang="en-US" dirty="0"/>
              <a:t>0.</a:t>
            </a:r>
            <a:endParaRPr lang="en-GB" dirty="0"/>
          </a:p>
        </p:txBody>
      </p:sp>
      <p:sp>
        <p:nvSpPr>
          <p:cNvPr id="12" name="Content Placeholder 8">
            <a:extLst>
              <a:ext uri="{FF2B5EF4-FFF2-40B4-BE49-F238E27FC236}">
                <a16:creationId xmlns:a16="http://schemas.microsoft.com/office/drawing/2014/main" id="{3D09EB75-7828-4D9E-BDD9-CAE3A50CAFEF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318550" y="1925632"/>
            <a:ext cx="381300" cy="854075"/>
          </a:xfrm>
        </p:spPr>
        <p:txBody>
          <a:bodyPr/>
          <a:lstStyle>
            <a:lvl1pPr>
              <a:defRPr sz="2750">
                <a:latin typeface="+mj-lt"/>
              </a:defRPr>
            </a:lvl1pPr>
          </a:lstStyle>
          <a:p>
            <a:pPr lvl="0"/>
            <a:r>
              <a:rPr lang="en-US" dirty="0"/>
              <a:t>0.</a:t>
            </a:r>
            <a:endParaRPr lang="en-GB" dirty="0"/>
          </a:p>
        </p:txBody>
      </p:sp>
      <p:sp>
        <p:nvSpPr>
          <p:cNvPr id="13" name="Content Placeholder 8">
            <a:extLst>
              <a:ext uri="{FF2B5EF4-FFF2-40B4-BE49-F238E27FC236}">
                <a16:creationId xmlns:a16="http://schemas.microsoft.com/office/drawing/2014/main" id="{029A3F0B-03EF-4E97-80EA-26AA53F30F63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9288912" y="1925629"/>
            <a:ext cx="381300" cy="854075"/>
          </a:xfrm>
        </p:spPr>
        <p:txBody>
          <a:bodyPr/>
          <a:lstStyle>
            <a:lvl1pPr>
              <a:defRPr sz="2750">
                <a:latin typeface="+mj-lt"/>
              </a:defRPr>
            </a:lvl1pPr>
          </a:lstStyle>
          <a:p>
            <a:pPr lvl="0"/>
            <a:r>
              <a:rPr lang="en-US" dirty="0"/>
              <a:t>0.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52527045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 Box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7825" y="2779714"/>
            <a:ext cx="2754000" cy="3602036"/>
          </a:xfrm>
          <a:solidFill>
            <a:srgbClr val="F7F7F7"/>
          </a:solidFill>
        </p:spPr>
        <p:txBody>
          <a:bodyPr lIns="288000" tIns="216000" rIns="288000" bIns="216000"/>
          <a:lstStyle>
            <a:lvl2pPr marL="108000" indent="-108000">
              <a:spcAft>
                <a:spcPts val="1600"/>
              </a:spcAft>
              <a:buFont typeface="Arial" panose="020B0604020202020204" pitchFamily="34" charset="0"/>
              <a:buChar char="•"/>
              <a:defRPr sz="1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C380D-5F44-41E8-971E-CDD19ED6F8E3}" type="slidenum">
              <a:rPr lang="en-GB" smtClean="0"/>
              <a:t>‹#›</a:t>
            </a:fld>
            <a:endParaRPr lang="en-GB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B56CAA8-120B-4156-BBDE-C14811D308AC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3271942" y="2779713"/>
            <a:ext cx="2754000" cy="3602036"/>
          </a:xfrm>
          <a:solidFill>
            <a:srgbClr val="F7F7F7"/>
          </a:solidFill>
        </p:spPr>
        <p:txBody>
          <a:bodyPr lIns="288000" tIns="216000" rIns="288000" bIns="216000"/>
          <a:lstStyle>
            <a:lvl2pPr marL="108000" indent="-108000">
              <a:spcAft>
                <a:spcPts val="1600"/>
              </a:spcAft>
              <a:buFont typeface="Arial" panose="020B0604020202020204" pitchFamily="34" charset="0"/>
              <a:buChar char="•"/>
              <a:defRPr sz="1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ECAB32A-202F-4B4E-8290-6DE17E9C1F9D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6166059" y="2779713"/>
            <a:ext cx="2754000" cy="3602036"/>
          </a:xfrm>
          <a:solidFill>
            <a:srgbClr val="F7F7F7"/>
          </a:solidFill>
        </p:spPr>
        <p:txBody>
          <a:bodyPr lIns="288000" tIns="216000" rIns="288000" bIns="216000"/>
          <a:lstStyle>
            <a:lvl2pPr marL="108000" indent="-108000">
              <a:spcAft>
                <a:spcPts val="1600"/>
              </a:spcAft>
              <a:buFont typeface="Arial" panose="020B0604020202020204" pitchFamily="34" charset="0"/>
              <a:buChar char="•"/>
              <a:defRPr sz="1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50D3F88-0323-4B6F-A103-01F202829C35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9060175" y="2779712"/>
            <a:ext cx="2754000" cy="3602036"/>
          </a:xfrm>
          <a:solidFill>
            <a:srgbClr val="F7F7F7"/>
          </a:solidFill>
        </p:spPr>
        <p:txBody>
          <a:bodyPr lIns="288000" tIns="216000" rIns="288000" bIns="216000"/>
          <a:lstStyle>
            <a:lvl2pPr marL="108000" indent="-108000">
              <a:spcAft>
                <a:spcPts val="1600"/>
              </a:spcAft>
              <a:buFont typeface="Arial" panose="020B0604020202020204" pitchFamily="34" charset="0"/>
              <a:buChar char="•"/>
              <a:defRPr sz="1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4075B33-7825-4C60-862C-61A603CFC78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77825" y="1925638"/>
            <a:ext cx="2754313" cy="694800"/>
          </a:xfrm>
          <a:solidFill>
            <a:schemeClr val="accent1"/>
          </a:solidFill>
        </p:spPr>
        <p:txBody>
          <a:bodyPr lIns="288000" rIns="288000" anchor="ctr"/>
          <a:lstStyle>
            <a:lvl1pPr algn="l">
              <a:spcAft>
                <a:spcPts val="0"/>
              </a:spcAft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3E2CDC91-E304-418C-A9D7-28AC6287D35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271629" y="1925638"/>
            <a:ext cx="2754313" cy="694800"/>
          </a:xfrm>
          <a:solidFill>
            <a:schemeClr val="accent1"/>
          </a:solidFill>
        </p:spPr>
        <p:txBody>
          <a:bodyPr lIns="288000" rIns="288000" anchor="ctr"/>
          <a:lstStyle>
            <a:lvl1pPr algn="l">
              <a:spcAft>
                <a:spcPts val="0"/>
              </a:spcAft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6E66F7D4-5CDC-4402-A280-84C231E68B2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165433" y="1925638"/>
            <a:ext cx="2754313" cy="694800"/>
          </a:xfrm>
          <a:solidFill>
            <a:schemeClr val="accent1"/>
          </a:solidFill>
        </p:spPr>
        <p:txBody>
          <a:bodyPr lIns="288000" rIns="288000" anchor="ctr"/>
          <a:lstStyle>
            <a:lvl1pPr algn="l">
              <a:spcAft>
                <a:spcPts val="0"/>
              </a:spcAft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8C7CB55E-AF72-47A4-A35E-3697A3A8770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059237" y="1925638"/>
            <a:ext cx="2754313" cy="694800"/>
          </a:xfrm>
          <a:solidFill>
            <a:schemeClr val="accent1"/>
          </a:solidFill>
        </p:spPr>
        <p:txBody>
          <a:bodyPr lIns="288000" rIns="288000" anchor="ctr"/>
          <a:lstStyle>
            <a:lvl1pPr algn="l">
              <a:spcAft>
                <a:spcPts val="0"/>
              </a:spcAft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6769666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 Til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1280BA-CC8A-4013-9EA0-65BE6D1C6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6E5952D-165E-4422-B6F7-2DAF938002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08CF89-19F1-4619-8CFD-0159853672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4262D2-A268-4FAE-B4EE-0E28085AFB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C380D-5F44-41E8-971E-CDD19ED6F8E3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3A7D77E-10EA-40B5-8684-ECAAEB1099E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77825" y="1925637"/>
            <a:ext cx="5488744" cy="18699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3B90707-AB72-4BDF-AD03-5CEFF13586D8}"/>
              </a:ext>
            </a:extLst>
          </p:cNvPr>
          <p:cNvCxnSpPr>
            <a:cxnSpLocks/>
          </p:cNvCxnSpPr>
          <p:nvPr userDrawn="1"/>
        </p:nvCxnSpPr>
        <p:spPr>
          <a:xfrm>
            <a:off x="6096000" y="1925638"/>
            <a:ext cx="0" cy="4456112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8EA5DCD-04DC-4410-9C6C-9AFCE3FEC069}"/>
              </a:ext>
            </a:extLst>
          </p:cNvPr>
          <p:cNvCxnSpPr>
            <a:cxnSpLocks/>
          </p:cNvCxnSpPr>
          <p:nvPr userDrawn="1"/>
        </p:nvCxnSpPr>
        <p:spPr>
          <a:xfrm>
            <a:off x="6325431" y="4153694"/>
            <a:ext cx="5490000" cy="0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D8F22CA-E663-4B76-9B81-CB354FFB6727}"/>
              </a:ext>
            </a:extLst>
          </p:cNvPr>
          <p:cNvCxnSpPr>
            <a:cxnSpLocks/>
          </p:cNvCxnSpPr>
          <p:nvPr userDrawn="1"/>
        </p:nvCxnSpPr>
        <p:spPr>
          <a:xfrm>
            <a:off x="377824" y="4153694"/>
            <a:ext cx="5490000" cy="0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8E28A2BE-C86F-4838-BC49-91E5E5418EB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7825" y="4381945"/>
            <a:ext cx="5488744" cy="18699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8D42EF75-B0F1-4A74-B0FB-F2AF125C263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24177" y="1925638"/>
            <a:ext cx="5488744" cy="18699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2E0D7A43-F952-4A55-9F18-63C52155228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24177" y="4381946"/>
            <a:ext cx="5488744" cy="18699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0480696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 Tiled Inden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1280BA-CC8A-4013-9EA0-65BE6D1C6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6E5952D-165E-4422-B6F7-2DAF938002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08CF89-19F1-4619-8CFD-0159853672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4262D2-A268-4FAE-B4EE-0E28085AFB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C380D-5F44-41E8-971E-CDD19ED6F8E3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3A7D77E-10EA-40B5-8684-ECAAEB1099E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9127" y="1925637"/>
            <a:ext cx="5107442" cy="18699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8E28A2BE-C86F-4838-BC49-91E5E5418EB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59127" y="4381945"/>
            <a:ext cx="5107442" cy="18699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8D42EF75-B0F1-4A74-B0FB-F2AF125C263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705479" y="1925638"/>
            <a:ext cx="5107442" cy="18699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2E0D7A43-F952-4A55-9F18-63C52155228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705479" y="4381946"/>
            <a:ext cx="5107442" cy="18699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6" name="Content Placeholder 8">
            <a:extLst>
              <a:ext uri="{FF2B5EF4-FFF2-40B4-BE49-F238E27FC236}">
                <a16:creationId xmlns:a16="http://schemas.microsoft.com/office/drawing/2014/main" id="{8574B2E4-A6F8-41FA-8F1F-ECC21521DE34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377826" y="1925638"/>
            <a:ext cx="381300" cy="854075"/>
          </a:xfrm>
        </p:spPr>
        <p:txBody>
          <a:bodyPr/>
          <a:lstStyle>
            <a:lvl1pPr>
              <a:defRPr sz="2750">
                <a:latin typeface="+mj-lt"/>
              </a:defRPr>
            </a:lvl1pPr>
          </a:lstStyle>
          <a:p>
            <a:pPr lvl="0"/>
            <a:r>
              <a:rPr lang="en-US" dirty="0"/>
              <a:t>0.</a:t>
            </a:r>
            <a:endParaRPr lang="en-GB" dirty="0"/>
          </a:p>
        </p:txBody>
      </p:sp>
      <p:sp>
        <p:nvSpPr>
          <p:cNvPr id="17" name="Content Placeholder 8">
            <a:extLst>
              <a:ext uri="{FF2B5EF4-FFF2-40B4-BE49-F238E27FC236}">
                <a16:creationId xmlns:a16="http://schemas.microsoft.com/office/drawing/2014/main" id="{EF4EAA21-6775-4363-955A-9F4F38C86AA3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324179" y="1925638"/>
            <a:ext cx="381300" cy="854075"/>
          </a:xfrm>
        </p:spPr>
        <p:txBody>
          <a:bodyPr/>
          <a:lstStyle>
            <a:lvl1pPr>
              <a:defRPr sz="2750">
                <a:latin typeface="+mj-lt"/>
              </a:defRPr>
            </a:lvl1pPr>
          </a:lstStyle>
          <a:p>
            <a:pPr lvl="0"/>
            <a:r>
              <a:rPr lang="en-US" dirty="0"/>
              <a:t>0.</a:t>
            </a:r>
            <a:endParaRPr lang="en-GB" dirty="0"/>
          </a:p>
        </p:txBody>
      </p:sp>
      <p:sp>
        <p:nvSpPr>
          <p:cNvPr id="18" name="Content Placeholder 8">
            <a:extLst>
              <a:ext uri="{FF2B5EF4-FFF2-40B4-BE49-F238E27FC236}">
                <a16:creationId xmlns:a16="http://schemas.microsoft.com/office/drawing/2014/main" id="{1FCF0DB0-8AF6-4AF8-9F54-BB3F00A84188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377826" y="4381945"/>
            <a:ext cx="381300" cy="854075"/>
          </a:xfrm>
        </p:spPr>
        <p:txBody>
          <a:bodyPr/>
          <a:lstStyle>
            <a:lvl1pPr>
              <a:defRPr sz="2750">
                <a:latin typeface="+mj-lt"/>
              </a:defRPr>
            </a:lvl1pPr>
          </a:lstStyle>
          <a:p>
            <a:pPr lvl="0"/>
            <a:r>
              <a:rPr lang="en-US" dirty="0"/>
              <a:t>0.</a:t>
            </a:r>
            <a:endParaRPr lang="en-GB" dirty="0"/>
          </a:p>
        </p:txBody>
      </p:sp>
      <p:sp>
        <p:nvSpPr>
          <p:cNvPr id="19" name="Content Placeholder 8">
            <a:extLst>
              <a:ext uri="{FF2B5EF4-FFF2-40B4-BE49-F238E27FC236}">
                <a16:creationId xmlns:a16="http://schemas.microsoft.com/office/drawing/2014/main" id="{BEBAAB19-15C5-44ED-923E-1ADCA4C004F7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6324179" y="4381944"/>
            <a:ext cx="381300" cy="854075"/>
          </a:xfrm>
        </p:spPr>
        <p:txBody>
          <a:bodyPr/>
          <a:lstStyle>
            <a:lvl1pPr>
              <a:defRPr sz="2750">
                <a:latin typeface="+mj-lt"/>
              </a:defRPr>
            </a:lvl1pPr>
          </a:lstStyle>
          <a:p>
            <a:pPr lvl="0"/>
            <a:r>
              <a:rPr lang="en-US" dirty="0"/>
              <a:t>0.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86769522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with Sub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7825" y="3981600"/>
            <a:ext cx="3607594" cy="24001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C380D-5F44-41E8-971E-CDD19ED6F8E3}" type="slidenum">
              <a:rPr lang="en-GB" smtClean="0"/>
              <a:t>‹#›</a:t>
            </a:fld>
            <a:endParaRPr lang="en-GB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B56CAA8-120B-4156-BBDE-C14811D308AC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292203" y="3981600"/>
            <a:ext cx="3607594" cy="24001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ECAB32A-202F-4B4E-8290-6DE17E9C1F9D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206581" y="3981600"/>
            <a:ext cx="3607594" cy="24001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9EA4881-2F50-4460-9F83-A86DF033A16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77825" y="1934308"/>
            <a:ext cx="11436350" cy="1730437"/>
          </a:xfrm>
        </p:spPr>
        <p:txBody>
          <a:bodyPr/>
          <a:lstStyle>
            <a:lvl1pPr>
              <a:lnSpc>
                <a:spcPct val="85000"/>
              </a:lnSpc>
              <a:spcAft>
                <a:spcPts val="0"/>
              </a:spcAft>
              <a:defRPr sz="60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04868054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25200" y="1925638"/>
            <a:ext cx="4588975" cy="35377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C380D-5F44-41E8-971E-CDD19ED6F8E3}" type="slidenum">
              <a:rPr lang="en-GB" smtClean="0"/>
              <a:t>‹#›</a:t>
            </a:fld>
            <a:endParaRPr lang="en-GB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9F55C70-09CB-44D7-B3B4-B2ED40D94E7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7825" y="1925638"/>
            <a:ext cx="5718175" cy="3537744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873540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77825" y="2439194"/>
            <a:ext cx="4246200" cy="30241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C380D-5F44-41E8-971E-CDD19ED6F8E3}" type="slidenum">
              <a:rPr lang="en-GB" smtClean="0"/>
              <a:t>‹#›</a:t>
            </a:fld>
            <a:endParaRPr lang="en-GB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9F55C70-09CB-44D7-B3B4-B2ED40D94E7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52175" y="2439194"/>
            <a:ext cx="5562000" cy="3024188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523670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Two Images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25200" y="1925637"/>
            <a:ext cx="4588975" cy="3601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C380D-5F44-41E8-971E-CDD19ED6F8E3}" type="slidenum">
              <a:rPr lang="en-GB" smtClean="0"/>
              <a:t>‹#›</a:t>
            </a:fld>
            <a:endParaRPr lang="en-GB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9F55C70-09CB-44D7-B3B4-B2ED40D94E7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7825" y="1925638"/>
            <a:ext cx="3607200" cy="19818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373D2010-09BB-46C7-9406-54716849AF8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85419" y="3907438"/>
            <a:ext cx="2260800" cy="1620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379528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Two Images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77825" y="1925637"/>
            <a:ext cx="4588975" cy="3601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C380D-5F44-41E8-971E-CDD19ED6F8E3}" type="slidenum">
              <a:rPr lang="en-GB" smtClean="0"/>
              <a:t>‹#›</a:t>
            </a:fld>
            <a:endParaRPr lang="en-GB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9F55C70-09CB-44D7-B3B4-B2ED40D94E7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205788" y="1925638"/>
            <a:ext cx="3607200" cy="19818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373D2010-09BB-46C7-9406-54716849AF8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944988" y="3907438"/>
            <a:ext cx="2260800" cy="1620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240881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Teal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7825" y="1228725"/>
            <a:ext cx="4932000" cy="2200275"/>
          </a:xfrm>
        </p:spPr>
        <p:txBody>
          <a:bodyPr anchor="b"/>
          <a:lstStyle>
            <a:lvl1pPr algn="l">
              <a:defRPr sz="425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7825" y="3682800"/>
            <a:ext cx="4932000" cy="2200275"/>
          </a:xfrm>
        </p:spPr>
        <p:txBody>
          <a:bodyPr/>
          <a:lstStyle>
            <a:lvl1pPr marL="0" indent="0" algn="l"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59BCDAA-3E86-4330-AE34-33DA3205BC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7825" y="6174001"/>
            <a:ext cx="3607594" cy="207749"/>
          </a:xfr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363B4184-6328-4154-91D2-1AA8288B2F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8619" y="6480175"/>
            <a:ext cx="4114844" cy="21415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700" cap="all" baseline="0">
                <a:solidFill>
                  <a:srgbClr val="9EA7B3"/>
                </a:solidFill>
              </a:defRPr>
            </a:lvl1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87352635"/>
      </p:ext>
    </p:extLst>
  </p:cSld>
  <p:clrMapOvr>
    <a:masterClrMapping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allout/Quote Slid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0AEE9-0A7F-4479-B507-8B8082AFB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825" y="1227932"/>
            <a:ext cx="7839930" cy="4265503"/>
          </a:xfrm>
        </p:spPr>
        <p:txBody>
          <a:bodyPr anchor="t"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2A2D68-35A0-4566-A489-A0DCE0C90D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E03DFB-39D8-48D7-A3E4-B542813DF4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9EA7B3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422642-328A-4E13-BB21-565845D770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C380D-5F44-41E8-971E-CDD19ED6F8E3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20C76EF-120D-4880-B0DB-1892D5A2893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6807" y="6477266"/>
            <a:ext cx="495458" cy="2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513591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7825" y="1227932"/>
            <a:ext cx="9468000" cy="2152469"/>
          </a:xfrm>
        </p:spPr>
        <p:txBody>
          <a:bodyPr anchor="b"/>
          <a:lstStyle>
            <a:lvl1pPr>
              <a:defRPr sz="5750">
                <a:solidFill>
                  <a:schemeClr val="accent4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7825" y="3465000"/>
            <a:ext cx="4590000" cy="1500187"/>
          </a:xfrm>
        </p:spPr>
        <p:txBody>
          <a:bodyPr/>
          <a:lstStyle>
            <a:lvl1pPr marL="0" indent="0">
              <a:buNone/>
              <a:defRPr sz="1600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137987-1AD3-4039-8514-9AA51B6AED0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8619" y="6480175"/>
            <a:ext cx="4114844" cy="21415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700" cap="all" baseline="0">
                <a:solidFill>
                  <a:srgbClr val="9EA7B3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6E4FE8-85DD-4774-B156-409116336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5ED9EA-C0CB-423E-8DFD-5E715DE6082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CC380D-5F44-41E8-971E-CDD19ED6F8E3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AEA2365-7F27-4F13-86C9-272DA87DB97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5620" y="6477467"/>
            <a:ext cx="494996" cy="215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299084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Teal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7825" y="1228725"/>
            <a:ext cx="9468000" cy="2151675"/>
          </a:xfrm>
        </p:spPr>
        <p:txBody>
          <a:bodyPr anchor="b"/>
          <a:lstStyle>
            <a:lvl1pPr>
              <a:defRPr sz="575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7825" y="3465000"/>
            <a:ext cx="4590000" cy="1500187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13989A-470D-4F86-A2CA-04215DCCBD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8619" y="6480175"/>
            <a:ext cx="4114844" cy="21415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700" cap="all" baseline="0">
                <a:solidFill>
                  <a:srgbClr val="9EA7B3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133C79-2FC5-49E8-8C90-CC225D4F96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5F714B-66A6-4215-944E-86DD4151B4B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CC380D-5F44-41E8-971E-CDD19ED6F8E3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041039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7825" y="1378816"/>
            <a:ext cx="9468000" cy="3214286"/>
          </a:xfrm>
        </p:spPr>
        <p:txBody>
          <a:bodyPr anchor="ctr"/>
          <a:lstStyle>
            <a:lvl1pPr>
              <a:defRPr sz="575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ECB2F867-80D5-4072-B066-D1FABDA981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8619" y="6480175"/>
            <a:ext cx="4114844" cy="21415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700" cap="all" baseline="0">
                <a:solidFill>
                  <a:schemeClr val="bg2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C075C83-E75A-4761-ABDB-78F33525EE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6F4E22-A15E-451C-BD46-064AFF4BC03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CC380D-5F44-41E8-971E-CDD19ED6F8E3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1CBD605-49C0-493C-8910-6CF5315408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6807" y="6477266"/>
            <a:ext cx="495458" cy="2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73407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7825" y="1227932"/>
            <a:ext cx="4590000" cy="2152469"/>
          </a:xfrm>
        </p:spPr>
        <p:txBody>
          <a:bodyPr anchor="b"/>
          <a:lstStyle>
            <a:lvl1pPr>
              <a:defRPr sz="5750">
                <a:solidFill>
                  <a:schemeClr val="accent4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7825" y="3465000"/>
            <a:ext cx="3608388" cy="1500187"/>
          </a:xfrm>
        </p:spPr>
        <p:txBody>
          <a:bodyPr/>
          <a:lstStyle>
            <a:lvl1pPr marL="0" indent="0">
              <a:buNone/>
              <a:defRPr sz="1600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DF22C6B2-3601-40B5-A63A-084FE28E576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1" cy="638175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1F0B42C7-DCFF-4F4E-A97A-71EE05490C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8619" y="6480175"/>
            <a:ext cx="4114844" cy="21415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700" cap="all" baseline="0">
                <a:solidFill>
                  <a:srgbClr val="9EA7B3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25D11F-FD96-47DA-A915-74520DF8101A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34C3B1-C6F3-47F5-BA77-FFE7372DA88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9CC380D-5F44-41E8-971E-CDD19ED6F8E3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F391D1E-14BD-4AA7-9790-C14562D5AE6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5620" y="6477467"/>
            <a:ext cx="494996" cy="215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942211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with Tw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7825" y="1227932"/>
            <a:ext cx="4590000" cy="2152469"/>
          </a:xfrm>
        </p:spPr>
        <p:txBody>
          <a:bodyPr anchor="b"/>
          <a:lstStyle>
            <a:lvl1pPr>
              <a:defRPr sz="5750">
                <a:solidFill>
                  <a:schemeClr val="accent4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7825" y="3465000"/>
            <a:ext cx="3608388" cy="1500187"/>
          </a:xfrm>
        </p:spPr>
        <p:txBody>
          <a:bodyPr/>
          <a:lstStyle>
            <a:lvl1pPr marL="0" indent="0">
              <a:buNone/>
              <a:defRPr sz="1600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DF22C6B2-3601-40B5-A63A-084FE28E576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052000" y="0"/>
            <a:ext cx="4140000" cy="43848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5BD02FF6-E8C6-4907-A5E5-4B6BC632719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096000" y="4384800"/>
            <a:ext cx="1956000" cy="199695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699D0098-87B4-4DED-9DA5-AD58D81E01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8619" y="6480175"/>
            <a:ext cx="4114844" cy="21415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700" cap="all" baseline="0">
                <a:solidFill>
                  <a:srgbClr val="9EA7B3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E5E86F-6198-45AB-BCDD-FC6699753BC8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2BF005-0053-4482-9A86-685DBCA5907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CC380D-5F44-41E8-971E-CDD19ED6F8E3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7AEF99D-159D-4AC6-941A-3F27AC1F335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5620" y="6477467"/>
            <a:ext cx="494996" cy="215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391204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with Thre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7825" y="1227932"/>
            <a:ext cx="4590000" cy="2152469"/>
          </a:xfrm>
        </p:spPr>
        <p:txBody>
          <a:bodyPr anchor="b"/>
          <a:lstStyle>
            <a:lvl1pPr>
              <a:defRPr sz="5750">
                <a:solidFill>
                  <a:schemeClr val="accent4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7825" y="3465000"/>
            <a:ext cx="3608388" cy="1500187"/>
          </a:xfrm>
        </p:spPr>
        <p:txBody>
          <a:bodyPr/>
          <a:lstStyle>
            <a:lvl1pPr marL="0" indent="0">
              <a:buNone/>
              <a:defRPr sz="1600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DF22C6B2-3601-40B5-A63A-084FE28E576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35000" y="-1"/>
            <a:ext cx="4140000" cy="3595125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5BD02FF6-E8C6-4907-A5E5-4B6BC632719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275000" y="3595125"/>
            <a:ext cx="1917000" cy="1705876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E1798D99-AE73-44D3-BA8B-DA609105C49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930400" y="5301000"/>
            <a:ext cx="1344600" cy="108075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F71E62B2-11ED-4F53-987A-D7C7F8C570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8619" y="6480175"/>
            <a:ext cx="4114844" cy="21415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700" cap="all" baseline="0">
                <a:solidFill>
                  <a:srgbClr val="9EA7B3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7744A4-A844-44EE-8999-4199B276EDC6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F4500E-998D-49D0-800E-1C1C50531D29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9CC380D-5F44-41E8-971E-CDD19ED6F8E3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D2D8FD1-C997-4810-B42B-9D9B66B7169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5620" y="6477467"/>
            <a:ext cx="494996" cy="215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312127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Blank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7825" y="1227932"/>
            <a:ext cx="4590000" cy="2152469"/>
          </a:xfrm>
        </p:spPr>
        <p:txBody>
          <a:bodyPr anchor="b"/>
          <a:lstStyle>
            <a:lvl1pPr>
              <a:defRPr sz="5750">
                <a:solidFill>
                  <a:schemeClr val="accent4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7825" y="3465000"/>
            <a:ext cx="3608388" cy="1500187"/>
          </a:xfrm>
        </p:spPr>
        <p:txBody>
          <a:bodyPr/>
          <a:lstStyle>
            <a:lvl1pPr marL="0" indent="0">
              <a:buNone/>
              <a:defRPr sz="1600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073E7B15-B6FE-4A26-B618-7F1B832EED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8619" y="6480175"/>
            <a:ext cx="4114844" cy="21415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700" cap="all" baseline="0">
                <a:solidFill>
                  <a:schemeClr val="bg2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732525-AB43-49B8-8347-B08BBD1242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EEFF27-0AA0-4416-981F-E6A4670CCD7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CC380D-5F44-41E8-971E-CDD19ED6F8E3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7CA2936-3FFE-42E7-BF38-9FBD1411A38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5620" y="6477467"/>
            <a:ext cx="494996" cy="215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558863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Blank Teal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7825" y="1228725"/>
            <a:ext cx="4590000" cy="2151675"/>
          </a:xfrm>
        </p:spPr>
        <p:txBody>
          <a:bodyPr anchor="b"/>
          <a:lstStyle>
            <a:lvl1pPr>
              <a:defRPr sz="575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7825" y="3465000"/>
            <a:ext cx="3608388" cy="1500187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ACA5D602-19E5-4AD7-A798-9ABA97C87B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8619" y="6480175"/>
            <a:ext cx="4114844" cy="21415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700" cap="all" baseline="0">
                <a:solidFill>
                  <a:schemeClr val="bg2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AA2A05-C8DE-4BB6-A2EE-0A5AA8C5DC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23DA65-402A-4130-BFAD-85ADF5B74F0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CC380D-5F44-41E8-971E-CDD19ED6F8E3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5187172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Images and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C4FD4B-0143-44B2-AF27-F38BEA0C9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DBFDAD9-6320-48A9-B45C-F84E2C9833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855E69-8D16-4484-9996-C9113A3179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F07556-384E-4545-9AB5-A0F93C782A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C380D-5F44-41E8-971E-CDD19ED6F8E3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ED95A2FD-1DC7-4D29-86A8-51D546E3A2C4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2336400" y="1925638"/>
            <a:ext cx="1650600" cy="16506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837F4A05-B3B3-429B-B6AF-4AAC8FF0B597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5270400" y="1925638"/>
            <a:ext cx="1650600" cy="16506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A7E5C1B1-79BD-4C2B-8DF6-AAAFDC31D4EA}"/>
              </a:ext>
            </a:extLst>
          </p:cNvPr>
          <p:cNvSpPr>
            <a:spLocks noGrp="1" noChangeAspect="1"/>
          </p:cNvSpPr>
          <p:nvPr>
            <p:ph type="pic" sz="quarter" idx="15"/>
          </p:nvPr>
        </p:nvSpPr>
        <p:spPr>
          <a:xfrm>
            <a:off x="8204400" y="1925638"/>
            <a:ext cx="1650600" cy="16506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2" name="Picture Placeholder 6">
            <a:extLst>
              <a:ext uri="{FF2B5EF4-FFF2-40B4-BE49-F238E27FC236}">
                <a16:creationId xmlns:a16="http://schemas.microsoft.com/office/drawing/2014/main" id="{3A1C0D48-6745-44FE-81AC-9E3EB1E2DECC}"/>
              </a:ext>
            </a:extLst>
          </p:cNvPr>
          <p:cNvSpPr>
            <a:spLocks noGrp="1" noChangeAspect="1"/>
          </p:cNvSpPr>
          <p:nvPr>
            <p:ph type="pic" sz="quarter" idx="18"/>
          </p:nvPr>
        </p:nvSpPr>
        <p:spPr>
          <a:xfrm>
            <a:off x="2336400" y="4053600"/>
            <a:ext cx="1650600" cy="16506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62FA97E8-4519-4739-B895-55612F78257D}"/>
              </a:ext>
            </a:extLst>
          </p:cNvPr>
          <p:cNvSpPr>
            <a:spLocks noGrp="1" noChangeAspect="1"/>
          </p:cNvSpPr>
          <p:nvPr>
            <p:ph type="pic" sz="quarter" idx="19"/>
          </p:nvPr>
        </p:nvSpPr>
        <p:spPr>
          <a:xfrm>
            <a:off x="5270400" y="4053600"/>
            <a:ext cx="1650600" cy="16506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4" name="Picture Placeholder 6">
            <a:extLst>
              <a:ext uri="{FF2B5EF4-FFF2-40B4-BE49-F238E27FC236}">
                <a16:creationId xmlns:a16="http://schemas.microsoft.com/office/drawing/2014/main" id="{B5432D3A-C3C9-4B63-96CD-241A721F1380}"/>
              </a:ext>
            </a:extLst>
          </p:cNvPr>
          <p:cNvSpPr>
            <a:spLocks noGrp="1" noChangeAspect="1"/>
          </p:cNvSpPr>
          <p:nvPr>
            <p:ph type="pic" sz="quarter" idx="20"/>
          </p:nvPr>
        </p:nvSpPr>
        <p:spPr>
          <a:xfrm>
            <a:off x="8204400" y="4053600"/>
            <a:ext cx="1650600" cy="16506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B1A0F457-BA31-458F-B36F-869F673ADA6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2336400" y="3576238"/>
            <a:ext cx="1650600" cy="252000"/>
          </a:xfrm>
        </p:spPr>
        <p:txBody>
          <a:bodyPr anchor="ctr"/>
          <a:lstStyle>
            <a:lvl1pPr algn="ctr">
              <a:spcAft>
                <a:spcPts val="0"/>
              </a:spcAft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5C675381-77C0-419D-99B9-16471F4F9AE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270400" y="3576238"/>
            <a:ext cx="1650600" cy="252000"/>
          </a:xfrm>
        </p:spPr>
        <p:txBody>
          <a:bodyPr anchor="ctr"/>
          <a:lstStyle>
            <a:lvl1pPr algn="ctr">
              <a:spcAft>
                <a:spcPts val="0"/>
              </a:spcAft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17">
            <a:extLst>
              <a:ext uri="{FF2B5EF4-FFF2-40B4-BE49-F238E27FC236}">
                <a16:creationId xmlns:a16="http://schemas.microsoft.com/office/drawing/2014/main" id="{B33EE2B0-3C6A-4F7E-BD70-00D5834A151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204400" y="3576238"/>
            <a:ext cx="1650600" cy="252000"/>
          </a:xfrm>
        </p:spPr>
        <p:txBody>
          <a:bodyPr anchor="ctr"/>
          <a:lstStyle>
            <a:lvl1pPr algn="ctr">
              <a:spcAft>
                <a:spcPts val="0"/>
              </a:spcAft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17">
            <a:extLst>
              <a:ext uri="{FF2B5EF4-FFF2-40B4-BE49-F238E27FC236}">
                <a16:creationId xmlns:a16="http://schemas.microsoft.com/office/drawing/2014/main" id="{DCE95CF4-5CBF-4291-A2EE-D5DE9E6B9DF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2336400" y="5714188"/>
            <a:ext cx="1650600" cy="252000"/>
          </a:xfrm>
        </p:spPr>
        <p:txBody>
          <a:bodyPr anchor="ctr"/>
          <a:lstStyle>
            <a:lvl1pPr algn="ctr">
              <a:spcAft>
                <a:spcPts val="0"/>
              </a:spcAft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17">
            <a:extLst>
              <a:ext uri="{FF2B5EF4-FFF2-40B4-BE49-F238E27FC236}">
                <a16:creationId xmlns:a16="http://schemas.microsoft.com/office/drawing/2014/main" id="{5D1BABBE-6978-4D02-8163-974D5CE637C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270400" y="5714188"/>
            <a:ext cx="1650600" cy="252000"/>
          </a:xfrm>
        </p:spPr>
        <p:txBody>
          <a:bodyPr anchor="ctr"/>
          <a:lstStyle>
            <a:lvl1pPr algn="ctr">
              <a:spcAft>
                <a:spcPts val="0"/>
              </a:spcAft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17">
            <a:extLst>
              <a:ext uri="{FF2B5EF4-FFF2-40B4-BE49-F238E27FC236}">
                <a16:creationId xmlns:a16="http://schemas.microsoft.com/office/drawing/2014/main" id="{6638213F-5B32-4E08-8CF4-7C45D4AFBD8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204400" y="5714188"/>
            <a:ext cx="1650600" cy="252000"/>
          </a:xfrm>
        </p:spPr>
        <p:txBody>
          <a:bodyPr anchor="ctr"/>
          <a:lstStyle>
            <a:lvl1pPr algn="ctr">
              <a:spcAft>
                <a:spcPts val="0"/>
              </a:spcAft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94544144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7825" y="1228725"/>
            <a:ext cx="4932729" cy="2200275"/>
          </a:xfrm>
        </p:spPr>
        <p:txBody>
          <a:bodyPr anchor="b"/>
          <a:lstStyle>
            <a:lvl1pPr algn="l">
              <a:defRPr sz="425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7825" y="3682800"/>
            <a:ext cx="4932729" cy="2200275"/>
          </a:xfrm>
        </p:spPr>
        <p:txBody>
          <a:bodyPr/>
          <a:lstStyle>
            <a:lvl1pPr marL="0" indent="0" algn="l">
              <a:buNone/>
              <a:defRPr sz="160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59BCDAA-3E86-4330-AE34-33DA3205BC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7825" y="6174001"/>
            <a:ext cx="3607594" cy="207749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546E6AF0-C66B-4B32-964D-86B588C01D6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96000" y="0"/>
            <a:ext cx="6096001" cy="60966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1C85666-16D6-4604-851C-B7A185B1DF28}"/>
              </a:ext>
            </a:extLst>
          </p:cNvPr>
          <p:cNvSpPr/>
          <p:nvPr userDrawn="1"/>
        </p:nvSpPr>
        <p:spPr>
          <a:xfrm>
            <a:off x="5718000" y="6096600"/>
            <a:ext cx="378000" cy="37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solidFill>
                <a:schemeClr val="bg1"/>
              </a:solidFill>
            </a:endParaRP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46DB4970-1539-45AF-95B7-E0F4F6E0F5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8619" y="6480175"/>
            <a:ext cx="4114844" cy="21415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700" cap="all" baseline="0">
                <a:solidFill>
                  <a:srgbClr val="9EA7B3"/>
                </a:solidFill>
              </a:defRPr>
            </a:lvl1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07266160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n Images and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C4FD4B-0143-44B2-AF27-F38BEA0C9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825" y="377825"/>
            <a:ext cx="11436350" cy="85010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DBFDAD9-6320-48A9-B45C-F84E2C9833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855E69-8D16-4484-9996-C9113A3179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F07556-384E-4545-9AB5-A0F93C782A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C380D-5F44-41E8-971E-CDD19ED6F8E3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ED95A2FD-1DC7-4D29-86A8-51D546E3A2C4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1359000" y="1925638"/>
            <a:ext cx="1650600" cy="16506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837F4A05-B3B3-429B-B6AF-4AAC8FF0B597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3314700" y="1925638"/>
            <a:ext cx="1650600" cy="16506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A7E5C1B1-79BD-4C2B-8DF6-AAAFDC31D4EA}"/>
              </a:ext>
            </a:extLst>
          </p:cNvPr>
          <p:cNvSpPr>
            <a:spLocks noGrp="1" noChangeAspect="1"/>
          </p:cNvSpPr>
          <p:nvPr>
            <p:ph type="pic" sz="quarter" idx="15"/>
          </p:nvPr>
        </p:nvSpPr>
        <p:spPr>
          <a:xfrm>
            <a:off x="5270400" y="1925638"/>
            <a:ext cx="1650600" cy="16506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B1A0F457-BA31-458F-B36F-869F673ADA6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359000" y="3576238"/>
            <a:ext cx="1650600" cy="252000"/>
          </a:xfrm>
        </p:spPr>
        <p:txBody>
          <a:bodyPr anchor="ctr"/>
          <a:lstStyle>
            <a:lvl1pPr algn="ctr">
              <a:spcAft>
                <a:spcPts val="0"/>
              </a:spcAft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5C675381-77C0-419D-99B9-16471F4F9AE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314700" y="3576238"/>
            <a:ext cx="1650600" cy="252000"/>
          </a:xfrm>
        </p:spPr>
        <p:txBody>
          <a:bodyPr anchor="ctr"/>
          <a:lstStyle>
            <a:lvl1pPr algn="ctr">
              <a:spcAft>
                <a:spcPts val="0"/>
              </a:spcAft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17">
            <a:extLst>
              <a:ext uri="{FF2B5EF4-FFF2-40B4-BE49-F238E27FC236}">
                <a16:creationId xmlns:a16="http://schemas.microsoft.com/office/drawing/2014/main" id="{B33EE2B0-3C6A-4F7E-BD70-00D5834A151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270400" y="3576238"/>
            <a:ext cx="1650600" cy="252000"/>
          </a:xfrm>
        </p:spPr>
        <p:txBody>
          <a:bodyPr anchor="ctr"/>
          <a:lstStyle>
            <a:lvl1pPr algn="ctr">
              <a:spcAft>
                <a:spcPts val="0"/>
              </a:spcAft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Picture Placeholder 6">
            <a:extLst>
              <a:ext uri="{FF2B5EF4-FFF2-40B4-BE49-F238E27FC236}">
                <a16:creationId xmlns:a16="http://schemas.microsoft.com/office/drawing/2014/main" id="{F0F2B2CB-3337-458C-8742-CD64EDBB5A7B}"/>
              </a:ext>
            </a:extLst>
          </p:cNvPr>
          <p:cNvSpPr>
            <a:spLocks noGrp="1" noChangeAspect="1"/>
          </p:cNvSpPr>
          <p:nvPr>
            <p:ph type="pic" sz="quarter" idx="26"/>
          </p:nvPr>
        </p:nvSpPr>
        <p:spPr>
          <a:xfrm>
            <a:off x="7226100" y="1925638"/>
            <a:ext cx="1650600" cy="16506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22" name="Picture Placeholder 6">
            <a:extLst>
              <a:ext uri="{FF2B5EF4-FFF2-40B4-BE49-F238E27FC236}">
                <a16:creationId xmlns:a16="http://schemas.microsoft.com/office/drawing/2014/main" id="{06226EB7-DC79-4415-9F31-120925FC7DB0}"/>
              </a:ext>
            </a:extLst>
          </p:cNvPr>
          <p:cNvSpPr>
            <a:spLocks noGrp="1" noChangeAspect="1"/>
          </p:cNvSpPr>
          <p:nvPr>
            <p:ph type="pic" sz="quarter" idx="27"/>
          </p:nvPr>
        </p:nvSpPr>
        <p:spPr>
          <a:xfrm>
            <a:off x="9181800" y="1925638"/>
            <a:ext cx="1650600" cy="16506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26" name="Text Placeholder 17">
            <a:extLst>
              <a:ext uri="{FF2B5EF4-FFF2-40B4-BE49-F238E27FC236}">
                <a16:creationId xmlns:a16="http://schemas.microsoft.com/office/drawing/2014/main" id="{8BD9D58A-9730-4689-82FF-3880AD4EB55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226100" y="3576238"/>
            <a:ext cx="1650600" cy="252000"/>
          </a:xfrm>
        </p:spPr>
        <p:txBody>
          <a:bodyPr anchor="ctr"/>
          <a:lstStyle>
            <a:lvl1pPr algn="ctr">
              <a:spcAft>
                <a:spcPts val="0"/>
              </a:spcAft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17">
            <a:extLst>
              <a:ext uri="{FF2B5EF4-FFF2-40B4-BE49-F238E27FC236}">
                <a16:creationId xmlns:a16="http://schemas.microsoft.com/office/drawing/2014/main" id="{84FA9470-3E08-4A55-BB56-6A291847C13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9181800" y="3576238"/>
            <a:ext cx="1650600" cy="252000"/>
          </a:xfrm>
        </p:spPr>
        <p:txBody>
          <a:bodyPr anchor="ctr"/>
          <a:lstStyle>
            <a:lvl1pPr algn="ctr">
              <a:spcAft>
                <a:spcPts val="0"/>
              </a:spcAft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Picture Placeholder 6">
            <a:extLst>
              <a:ext uri="{FF2B5EF4-FFF2-40B4-BE49-F238E27FC236}">
                <a16:creationId xmlns:a16="http://schemas.microsoft.com/office/drawing/2014/main" id="{74F72C97-0B91-4D13-BC93-502C0DDA63D5}"/>
              </a:ext>
            </a:extLst>
          </p:cNvPr>
          <p:cNvSpPr>
            <a:spLocks noGrp="1" noChangeAspect="1"/>
          </p:cNvSpPr>
          <p:nvPr>
            <p:ph type="pic" sz="quarter" idx="30"/>
          </p:nvPr>
        </p:nvSpPr>
        <p:spPr>
          <a:xfrm>
            <a:off x="1359000" y="4053600"/>
            <a:ext cx="1650600" cy="16506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29" name="Picture Placeholder 6">
            <a:extLst>
              <a:ext uri="{FF2B5EF4-FFF2-40B4-BE49-F238E27FC236}">
                <a16:creationId xmlns:a16="http://schemas.microsoft.com/office/drawing/2014/main" id="{CA834CB8-8309-40CC-85CB-E847DDFEAA88}"/>
              </a:ext>
            </a:extLst>
          </p:cNvPr>
          <p:cNvSpPr>
            <a:spLocks noGrp="1" noChangeAspect="1"/>
          </p:cNvSpPr>
          <p:nvPr>
            <p:ph type="pic" sz="quarter" idx="31"/>
          </p:nvPr>
        </p:nvSpPr>
        <p:spPr>
          <a:xfrm>
            <a:off x="3314700" y="4053600"/>
            <a:ext cx="1650600" cy="16506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30" name="Picture Placeholder 6">
            <a:extLst>
              <a:ext uri="{FF2B5EF4-FFF2-40B4-BE49-F238E27FC236}">
                <a16:creationId xmlns:a16="http://schemas.microsoft.com/office/drawing/2014/main" id="{A434F088-0196-49C1-B53B-EC3AFBDEA6FB}"/>
              </a:ext>
            </a:extLst>
          </p:cNvPr>
          <p:cNvSpPr>
            <a:spLocks noGrp="1" noChangeAspect="1"/>
          </p:cNvSpPr>
          <p:nvPr>
            <p:ph type="pic" sz="quarter" idx="32"/>
          </p:nvPr>
        </p:nvSpPr>
        <p:spPr>
          <a:xfrm>
            <a:off x="5270400" y="4053600"/>
            <a:ext cx="1650600" cy="16506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31" name="Text Placeholder 17">
            <a:extLst>
              <a:ext uri="{FF2B5EF4-FFF2-40B4-BE49-F238E27FC236}">
                <a16:creationId xmlns:a16="http://schemas.microsoft.com/office/drawing/2014/main" id="{AFE4E092-B0F3-402B-9C53-055B7286B5B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1359000" y="5714188"/>
            <a:ext cx="1650600" cy="252000"/>
          </a:xfrm>
        </p:spPr>
        <p:txBody>
          <a:bodyPr anchor="ctr"/>
          <a:lstStyle>
            <a:lvl1pPr algn="ctr"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17">
            <a:extLst>
              <a:ext uri="{FF2B5EF4-FFF2-40B4-BE49-F238E27FC236}">
                <a16:creationId xmlns:a16="http://schemas.microsoft.com/office/drawing/2014/main" id="{D0EEFE8D-FB7E-4184-B179-6802E6985B2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3314700" y="5714188"/>
            <a:ext cx="1650600" cy="252000"/>
          </a:xfrm>
        </p:spPr>
        <p:txBody>
          <a:bodyPr anchor="ctr"/>
          <a:lstStyle>
            <a:lvl1pPr algn="ctr"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17">
            <a:extLst>
              <a:ext uri="{FF2B5EF4-FFF2-40B4-BE49-F238E27FC236}">
                <a16:creationId xmlns:a16="http://schemas.microsoft.com/office/drawing/2014/main" id="{13E886F9-8EBE-418C-A9C2-637AD0660219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5270400" y="5714188"/>
            <a:ext cx="1650600" cy="252000"/>
          </a:xfrm>
        </p:spPr>
        <p:txBody>
          <a:bodyPr anchor="ctr"/>
          <a:lstStyle>
            <a:lvl1pPr algn="ctr"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Picture Placeholder 6">
            <a:extLst>
              <a:ext uri="{FF2B5EF4-FFF2-40B4-BE49-F238E27FC236}">
                <a16:creationId xmlns:a16="http://schemas.microsoft.com/office/drawing/2014/main" id="{4E3663E3-789A-40E1-BABF-D31E612525FE}"/>
              </a:ext>
            </a:extLst>
          </p:cNvPr>
          <p:cNvSpPr>
            <a:spLocks noGrp="1" noChangeAspect="1"/>
          </p:cNvSpPr>
          <p:nvPr>
            <p:ph type="pic" sz="quarter" idx="36"/>
          </p:nvPr>
        </p:nvSpPr>
        <p:spPr>
          <a:xfrm>
            <a:off x="7226100" y="4053600"/>
            <a:ext cx="1650600" cy="16506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35" name="Picture Placeholder 6">
            <a:extLst>
              <a:ext uri="{FF2B5EF4-FFF2-40B4-BE49-F238E27FC236}">
                <a16:creationId xmlns:a16="http://schemas.microsoft.com/office/drawing/2014/main" id="{36EF7152-E16E-465A-A125-AF45D3A0E37A}"/>
              </a:ext>
            </a:extLst>
          </p:cNvPr>
          <p:cNvSpPr>
            <a:spLocks noGrp="1" noChangeAspect="1"/>
          </p:cNvSpPr>
          <p:nvPr>
            <p:ph type="pic" sz="quarter" idx="37"/>
          </p:nvPr>
        </p:nvSpPr>
        <p:spPr>
          <a:xfrm>
            <a:off x="9181800" y="4053600"/>
            <a:ext cx="1650600" cy="16506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36" name="Text Placeholder 17">
            <a:extLst>
              <a:ext uri="{FF2B5EF4-FFF2-40B4-BE49-F238E27FC236}">
                <a16:creationId xmlns:a16="http://schemas.microsoft.com/office/drawing/2014/main" id="{A01E7611-82DD-4924-934D-F8701B5CD98A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7226100" y="5714188"/>
            <a:ext cx="1650600" cy="252000"/>
          </a:xfrm>
        </p:spPr>
        <p:txBody>
          <a:bodyPr anchor="ctr"/>
          <a:lstStyle>
            <a:lvl1pPr algn="ctr"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17">
            <a:extLst>
              <a:ext uri="{FF2B5EF4-FFF2-40B4-BE49-F238E27FC236}">
                <a16:creationId xmlns:a16="http://schemas.microsoft.com/office/drawing/2014/main" id="{5E1CA1F3-9B65-483E-B0E7-D4BB7ACD4FCD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9181800" y="5714188"/>
            <a:ext cx="1650600" cy="252000"/>
          </a:xfrm>
        </p:spPr>
        <p:txBody>
          <a:bodyPr anchor="ctr"/>
          <a:lstStyle>
            <a:lvl1pPr algn="ctr"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90638520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9C3E1F-B93C-43BE-95FC-0E6BE53DB1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825" y="5004001"/>
            <a:ext cx="3600000" cy="1377750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E010F0D-A983-4160-86AD-209E0D38C9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F525F3-B2B6-4542-956B-C67A77F16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E82B12-C03F-4C3B-A37D-2ABAB8B6D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C380D-5F44-41E8-971E-CDD19ED6F8E3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B16427B-9B77-48C4-9A8F-FDA993BCAD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296000" y="5004000"/>
            <a:ext cx="3600000" cy="1377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ED3EE21-B105-4761-ACD1-C5BEE2805BD9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8214175" y="5004000"/>
            <a:ext cx="3600000" cy="1377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E7F3E19A-DFC7-42BB-8D77-9CC547ED650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1814175" cy="45972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749081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arge Image with Conten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F1B9233A-DF33-49E3-8950-75A72BB6ABA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877600" y="4597200"/>
            <a:ext cx="3314400" cy="22608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9C3E1F-B93C-43BE-95FC-0E6BE53DB1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825" y="5004000"/>
            <a:ext cx="3600000" cy="1378495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B16427B-9B77-48C4-9A8F-FDA993BCAD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296000" y="5004000"/>
            <a:ext cx="3600000" cy="1377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E7F3E19A-DFC7-42BB-8D77-9CC547ED650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8877600" cy="45972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5CF7A6AE-FA80-4C09-887C-D512261AAC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8619" y="6480175"/>
            <a:ext cx="4114844" cy="21415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700" cap="all" baseline="0">
                <a:solidFill>
                  <a:srgbClr val="9EA7B3"/>
                </a:solidFill>
              </a:defRPr>
            </a:lvl1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93629055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arge Image with Conten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E7F3E19A-DFC7-42BB-8D77-9CC547ED650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85419" y="0"/>
            <a:ext cx="7200000" cy="638175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9C3E1F-B93C-43BE-95FC-0E6BE53DB1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7754" y="1387799"/>
            <a:ext cx="3596421" cy="1220400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E010F0D-A983-4160-86AD-209E0D38C9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F525F3-B2B6-4542-956B-C67A77F16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E82B12-C03F-4C3B-A37D-2ABAB8B6D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C380D-5F44-41E8-971E-CDD19ED6F8E3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B16427B-9B77-48C4-9A8F-FDA993BCAD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217754" y="2778919"/>
            <a:ext cx="3600000" cy="36028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45E08F6-1108-416C-872B-FBC6BDD7DF8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5620" y="6477467"/>
            <a:ext cx="494996" cy="215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293047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arge Image with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E7F3E19A-DFC7-42BB-8D77-9CC547ED650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17754" y="0"/>
            <a:ext cx="7200000" cy="638175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9C3E1F-B93C-43BE-95FC-0E6BE53DB1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000" y="1387800"/>
            <a:ext cx="3596421" cy="1221757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E010F0D-A983-4160-86AD-209E0D38C9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F525F3-B2B6-4542-956B-C67A77F16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E82B12-C03F-4C3B-A37D-2ABAB8B6D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C380D-5F44-41E8-971E-CDD19ED6F8E3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B16427B-9B77-48C4-9A8F-FDA993BCAD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8000" y="2778919"/>
            <a:ext cx="3600000" cy="36028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37B4638-383A-415E-A269-E79B341C6C7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5620" y="6477467"/>
            <a:ext cx="494996" cy="215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510030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Slide Image and Cap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F30EF0-1BA1-49CF-B35E-118E146B5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E08C3D-9B0C-4E74-9AB5-9E79B44585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9ACBD4-335A-44B8-985A-019168B92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9CC380D-5F44-41E8-971E-CDD19ED6F8E3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6" name="Picture Placeholder 9">
            <a:extLst>
              <a:ext uri="{FF2B5EF4-FFF2-40B4-BE49-F238E27FC236}">
                <a16:creationId xmlns:a16="http://schemas.microsoft.com/office/drawing/2014/main" id="{A29767D4-6CBA-4EAD-AEB1-73F0D103F50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472" y="-3332"/>
            <a:ext cx="12192632" cy="6861331"/>
          </a:xfrm>
          <a:custGeom>
            <a:avLst/>
            <a:gdLst>
              <a:gd name="connsiteX0" fmla="*/ 0 w 9144000"/>
              <a:gd name="connsiteY0" fmla="*/ 0 h 6858000"/>
              <a:gd name="connsiteX1" fmla="*/ 9144000 w 9144000"/>
              <a:gd name="connsiteY1" fmla="*/ 0 h 6858000"/>
              <a:gd name="connsiteX2" fmla="*/ 9144000 w 9144000"/>
              <a:gd name="connsiteY2" fmla="*/ 6858000 h 6858000"/>
              <a:gd name="connsiteX3" fmla="*/ 0 w 9144000"/>
              <a:gd name="connsiteY3" fmla="*/ 6858000 h 6858000"/>
              <a:gd name="connsiteX4" fmla="*/ 0 w 9144000"/>
              <a:gd name="connsiteY4" fmla="*/ 0 h 6858000"/>
              <a:gd name="connsiteX0" fmla="*/ 0 w 9144000"/>
              <a:gd name="connsiteY0" fmla="*/ 4334 h 6862334"/>
              <a:gd name="connsiteX1" fmla="*/ 3826612 w 9144000"/>
              <a:gd name="connsiteY1" fmla="*/ 0 h 6862334"/>
              <a:gd name="connsiteX2" fmla="*/ 9144000 w 9144000"/>
              <a:gd name="connsiteY2" fmla="*/ 4334 h 6862334"/>
              <a:gd name="connsiteX3" fmla="*/ 9144000 w 9144000"/>
              <a:gd name="connsiteY3" fmla="*/ 6862334 h 6862334"/>
              <a:gd name="connsiteX4" fmla="*/ 0 w 9144000"/>
              <a:gd name="connsiteY4" fmla="*/ 6862334 h 6862334"/>
              <a:gd name="connsiteX5" fmla="*/ 0 w 9144000"/>
              <a:gd name="connsiteY5" fmla="*/ 4334 h 6862334"/>
              <a:gd name="connsiteX0" fmla="*/ 4334 w 9148334"/>
              <a:gd name="connsiteY0" fmla="*/ 4334 h 6862334"/>
              <a:gd name="connsiteX1" fmla="*/ 3830946 w 9148334"/>
              <a:gd name="connsiteY1" fmla="*/ 0 h 6862334"/>
              <a:gd name="connsiteX2" fmla="*/ 9148334 w 9148334"/>
              <a:gd name="connsiteY2" fmla="*/ 4334 h 6862334"/>
              <a:gd name="connsiteX3" fmla="*/ 9148334 w 9148334"/>
              <a:gd name="connsiteY3" fmla="*/ 6862334 h 6862334"/>
              <a:gd name="connsiteX4" fmla="*/ 4334 w 9148334"/>
              <a:gd name="connsiteY4" fmla="*/ 6862334 h 6862334"/>
              <a:gd name="connsiteX5" fmla="*/ 0 w 9148334"/>
              <a:gd name="connsiteY5" fmla="*/ 3744273 h 6862334"/>
              <a:gd name="connsiteX6" fmla="*/ 4334 w 9148334"/>
              <a:gd name="connsiteY6" fmla="*/ 4334 h 6862334"/>
              <a:gd name="connsiteX0" fmla="*/ 3826612 w 9148334"/>
              <a:gd name="connsiteY0" fmla="*/ 3748607 h 6862334"/>
              <a:gd name="connsiteX1" fmla="*/ 3830946 w 9148334"/>
              <a:gd name="connsiteY1" fmla="*/ 0 h 6862334"/>
              <a:gd name="connsiteX2" fmla="*/ 9148334 w 9148334"/>
              <a:gd name="connsiteY2" fmla="*/ 4334 h 6862334"/>
              <a:gd name="connsiteX3" fmla="*/ 9148334 w 9148334"/>
              <a:gd name="connsiteY3" fmla="*/ 6862334 h 6862334"/>
              <a:gd name="connsiteX4" fmla="*/ 4334 w 9148334"/>
              <a:gd name="connsiteY4" fmla="*/ 6862334 h 6862334"/>
              <a:gd name="connsiteX5" fmla="*/ 0 w 9148334"/>
              <a:gd name="connsiteY5" fmla="*/ 3744273 h 6862334"/>
              <a:gd name="connsiteX6" fmla="*/ 3826612 w 9148334"/>
              <a:gd name="connsiteY6" fmla="*/ 3748607 h 6862334"/>
              <a:gd name="connsiteX0" fmla="*/ 3826612 w 9148334"/>
              <a:gd name="connsiteY0" fmla="*/ 3748607 h 6862334"/>
              <a:gd name="connsiteX1" fmla="*/ 3830946 w 9148334"/>
              <a:gd name="connsiteY1" fmla="*/ 0 h 6862334"/>
              <a:gd name="connsiteX2" fmla="*/ 9148334 w 9148334"/>
              <a:gd name="connsiteY2" fmla="*/ 4334 h 6862334"/>
              <a:gd name="connsiteX3" fmla="*/ 9148334 w 9148334"/>
              <a:gd name="connsiteY3" fmla="*/ 6862334 h 6862334"/>
              <a:gd name="connsiteX4" fmla="*/ 4334 w 9148334"/>
              <a:gd name="connsiteY4" fmla="*/ 6862334 h 6862334"/>
              <a:gd name="connsiteX5" fmla="*/ 0 w 9148334"/>
              <a:gd name="connsiteY5" fmla="*/ 3744273 h 6862334"/>
              <a:gd name="connsiteX6" fmla="*/ 3826612 w 9148334"/>
              <a:gd name="connsiteY6" fmla="*/ 3748607 h 6862334"/>
              <a:gd name="connsiteX0" fmla="*/ 3826612 w 9148334"/>
              <a:gd name="connsiteY0" fmla="*/ 3748607 h 6862334"/>
              <a:gd name="connsiteX1" fmla="*/ 3830946 w 9148334"/>
              <a:gd name="connsiteY1" fmla="*/ 0 h 6862334"/>
              <a:gd name="connsiteX2" fmla="*/ 9148334 w 9148334"/>
              <a:gd name="connsiteY2" fmla="*/ 4334 h 6862334"/>
              <a:gd name="connsiteX3" fmla="*/ 9148334 w 9148334"/>
              <a:gd name="connsiteY3" fmla="*/ 6862334 h 6862334"/>
              <a:gd name="connsiteX4" fmla="*/ 4334 w 9148334"/>
              <a:gd name="connsiteY4" fmla="*/ 6862334 h 6862334"/>
              <a:gd name="connsiteX5" fmla="*/ 0 w 9148334"/>
              <a:gd name="connsiteY5" fmla="*/ 3744273 h 6862334"/>
              <a:gd name="connsiteX6" fmla="*/ 3826612 w 9148334"/>
              <a:gd name="connsiteY6" fmla="*/ 3748607 h 6862334"/>
              <a:gd name="connsiteX0" fmla="*/ 3826612 w 9148334"/>
              <a:gd name="connsiteY0" fmla="*/ 3748607 h 6862334"/>
              <a:gd name="connsiteX1" fmla="*/ 3830946 w 9148334"/>
              <a:gd name="connsiteY1" fmla="*/ 0 h 6862334"/>
              <a:gd name="connsiteX2" fmla="*/ 9148334 w 9148334"/>
              <a:gd name="connsiteY2" fmla="*/ 4334 h 6862334"/>
              <a:gd name="connsiteX3" fmla="*/ 9148334 w 9148334"/>
              <a:gd name="connsiteY3" fmla="*/ 6862334 h 6862334"/>
              <a:gd name="connsiteX4" fmla="*/ 4334 w 9148334"/>
              <a:gd name="connsiteY4" fmla="*/ 6862334 h 6862334"/>
              <a:gd name="connsiteX5" fmla="*/ 0 w 9148334"/>
              <a:gd name="connsiteY5" fmla="*/ 3744273 h 6862334"/>
              <a:gd name="connsiteX6" fmla="*/ 3826612 w 9148334"/>
              <a:gd name="connsiteY6" fmla="*/ 3748607 h 6862334"/>
              <a:gd name="connsiteX0" fmla="*/ 3826612 w 9148334"/>
              <a:gd name="connsiteY0" fmla="*/ 3748607 h 6862334"/>
              <a:gd name="connsiteX1" fmla="*/ 3830946 w 9148334"/>
              <a:gd name="connsiteY1" fmla="*/ 0 h 6862334"/>
              <a:gd name="connsiteX2" fmla="*/ 9148334 w 9148334"/>
              <a:gd name="connsiteY2" fmla="*/ 4334 h 6862334"/>
              <a:gd name="connsiteX3" fmla="*/ 9148334 w 9148334"/>
              <a:gd name="connsiteY3" fmla="*/ 6862334 h 6862334"/>
              <a:gd name="connsiteX4" fmla="*/ 4334 w 9148334"/>
              <a:gd name="connsiteY4" fmla="*/ 6862334 h 6862334"/>
              <a:gd name="connsiteX5" fmla="*/ 0 w 9148334"/>
              <a:gd name="connsiteY5" fmla="*/ 3744273 h 6862334"/>
              <a:gd name="connsiteX6" fmla="*/ 3826612 w 9148334"/>
              <a:gd name="connsiteY6" fmla="*/ 3748607 h 6862334"/>
              <a:gd name="connsiteX0" fmla="*/ 3826612 w 9148334"/>
              <a:gd name="connsiteY0" fmla="*/ 3744700 h 6862334"/>
              <a:gd name="connsiteX1" fmla="*/ 3830946 w 9148334"/>
              <a:gd name="connsiteY1" fmla="*/ 0 h 6862334"/>
              <a:gd name="connsiteX2" fmla="*/ 9148334 w 9148334"/>
              <a:gd name="connsiteY2" fmla="*/ 4334 h 6862334"/>
              <a:gd name="connsiteX3" fmla="*/ 9148334 w 9148334"/>
              <a:gd name="connsiteY3" fmla="*/ 6862334 h 6862334"/>
              <a:gd name="connsiteX4" fmla="*/ 4334 w 9148334"/>
              <a:gd name="connsiteY4" fmla="*/ 6862334 h 6862334"/>
              <a:gd name="connsiteX5" fmla="*/ 0 w 9148334"/>
              <a:gd name="connsiteY5" fmla="*/ 3744273 h 6862334"/>
              <a:gd name="connsiteX6" fmla="*/ 3826612 w 9148334"/>
              <a:gd name="connsiteY6" fmla="*/ 3744700 h 6862334"/>
              <a:gd name="connsiteX0" fmla="*/ 3822752 w 9144474"/>
              <a:gd name="connsiteY0" fmla="*/ 3744700 h 6862334"/>
              <a:gd name="connsiteX1" fmla="*/ 3827086 w 9144474"/>
              <a:gd name="connsiteY1" fmla="*/ 0 h 6862334"/>
              <a:gd name="connsiteX2" fmla="*/ 9144474 w 9144474"/>
              <a:gd name="connsiteY2" fmla="*/ 4334 h 6862334"/>
              <a:gd name="connsiteX3" fmla="*/ 9144474 w 9144474"/>
              <a:gd name="connsiteY3" fmla="*/ 6862334 h 6862334"/>
              <a:gd name="connsiteX4" fmla="*/ 474 w 9144474"/>
              <a:gd name="connsiteY4" fmla="*/ 6862334 h 6862334"/>
              <a:gd name="connsiteX5" fmla="*/ 48 w 9144474"/>
              <a:gd name="connsiteY5" fmla="*/ 3744273 h 6862334"/>
              <a:gd name="connsiteX6" fmla="*/ 3822752 w 9144474"/>
              <a:gd name="connsiteY6" fmla="*/ 3744700 h 6862334"/>
              <a:gd name="connsiteX0" fmla="*/ 3818844 w 9144474"/>
              <a:gd name="connsiteY0" fmla="*/ 3744700 h 6862334"/>
              <a:gd name="connsiteX1" fmla="*/ 3827086 w 9144474"/>
              <a:gd name="connsiteY1" fmla="*/ 0 h 6862334"/>
              <a:gd name="connsiteX2" fmla="*/ 9144474 w 9144474"/>
              <a:gd name="connsiteY2" fmla="*/ 4334 h 6862334"/>
              <a:gd name="connsiteX3" fmla="*/ 9144474 w 9144474"/>
              <a:gd name="connsiteY3" fmla="*/ 6862334 h 6862334"/>
              <a:gd name="connsiteX4" fmla="*/ 474 w 9144474"/>
              <a:gd name="connsiteY4" fmla="*/ 6862334 h 6862334"/>
              <a:gd name="connsiteX5" fmla="*/ 48 w 9144474"/>
              <a:gd name="connsiteY5" fmla="*/ 3744273 h 6862334"/>
              <a:gd name="connsiteX6" fmla="*/ 3818844 w 9144474"/>
              <a:gd name="connsiteY6" fmla="*/ 3744700 h 6862334"/>
              <a:gd name="connsiteX0" fmla="*/ 3818844 w 9144474"/>
              <a:gd name="connsiteY0" fmla="*/ 3740792 h 6858426"/>
              <a:gd name="connsiteX1" fmla="*/ 3819270 w 9144474"/>
              <a:gd name="connsiteY1" fmla="*/ 0 h 6858426"/>
              <a:gd name="connsiteX2" fmla="*/ 9144474 w 9144474"/>
              <a:gd name="connsiteY2" fmla="*/ 426 h 6858426"/>
              <a:gd name="connsiteX3" fmla="*/ 9144474 w 9144474"/>
              <a:gd name="connsiteY3" fmla="*/ 6858426 h 6858426"/>
              <a:gd name="connsiteX4" fmla="*/ 474 w 9144474"/>
              <a:gd name="connsiteY4" fmla="*/ 6858426 h 6858426"/>
              <a:gd name="connsiteX5" fmla="*/ 48 w 9144474"/>
              <a:gd name="connsiteY5" fmla="*/ 3740365 h 6858426"/>
              <a:gd name="connsiteX6" fmla="*/ 3818844 w 9144474"/>
              <a:gd name="connsiteY6" fmla="*/ 3740792 h 6858426"/>
              <a:gd name="connsiteX0" fmla="*/ 3818844 w 12163899"/>
              <a:gd name="connsiteY0" fmla="*/ 3740792 h 6858426"/>
              <a:gd name="connsiteX1" fmla="*/ 3819270 w 12163899"/>
              <a:gd name="connsiteY1" fmla="*/ 0 h 6858426"/>
              <a:gd name="connsiteX2" fmla="*/ 12163899 w 12163899"/>
              <a:gd name="connsiteY2" fmla="*/ 426 h 6858426"/>
              <a:gd name="connsiteX3" fmla="*/ 9144474 w 12163899"/>
              <a:gd name="connsiteY3" fmla="*/ 6858426 h 6858426"/>
              <a:gd name="connsiteX4" fmla="*/ 474 w 12163899"/>
              <a:gd name="connsiteY4" fmla="*/ 6858426 h 6858426"/>
              <a:gd name="connsiteX5" fmla="*/ 48 w 12163899"/>
              <a:gd name="connsiteY5" fmla="*/ 3740365 h 6858426"/>
              <a:gd name="connsiteX6" fmla="*/ 3818844 w 12163899"/>
              <a:gd name="connsiteY6" fmla="*/ 3740792 h 6858426"/>
              <a:gd name="connsiteX0" fmla="*/ 3818844 w 12192474"/>
              <a:gd name="connsiteY0" fmla="*/ 3740792 h 6858426"/>
              <a:gd name="connsiteX1" fmla="*/ 3819270 w 12192474"/>
              <a:gd name="connsiteY1" fmla="*/ 0 h 6858426"/>
              <a:gd name="connsiteX2" fmla="*/ 12163899 w 12192474"/>
              <a:gd name="connsiteY2" fmla="*/ 426 h 6858426"/>
              <a:gd name="connsiteX3" fmla="*/ 12192474 w 12192474"/>
              <a:gd name="connsiteY3" fmla="*/ 6858426 h 6858426"/>
              <a:gd name="connsiteX4" fmla="*/ 474 w 12192474"/>
              <a:gd name="connsiteY4" fmla="*/ 6858426 h 6858426"/>
              <a:gd name="connsiteX5" fmla="*/ 48 w 12192474"/>
              <a:gd name="connsiteY5" fmla="*/ 3740365 h 6858426"/>
              <a:gd name="connsiteX6" fmla="*/ 3818844 w 12192474"/>
              <a:gd name="connsiteY6" fmla="*/ 3740792 h 6858426"/>
              <a:gd name="connsiteX0" fmla="*/ 3818844 w 12193696"/>
              <a:gd name="connsiteY0" fmla="*/ 3740792 h 6858426"/>
              <a:gd name="connsiteX1" fmla="*/ 3819270 w 12193696"/>
              <a:gd name="connsiteY1" fmla="*/ 0 h 6858426"/>
              <a:gd name="connsiteX2" fmla="*/ 12193696 w 12193696"/>
              <a:gd name="connsiteY2" fmla="*/ 426 h 6858426"/>
              <a:gd name="connsiteX3" fmla="*/ 12192474 w 12193696"/>
              <a:gd name="connsiteY3" fmla="*/ 6858426 h 6858426"/>
              <a:gd name="connsiteX4" fmla="*/ 474 w 12193696"/>
              <a:gd name="connsiteY4" fmla="*/ 6858426 h 6858426"/>
              <a:gd name="connsiteX5" fmla="*/ 48 w 12193696"/>
              <a:gd name="connsiteY5" fmla="*/ 3740365 h 6858426"/>
              <a:gd name="connsiteX6" fmla="*/ 3818844 w 12193696"/>
              <a:gd name="connsiteY6" fmla="*/ 3740792 h 6858426"/>
              <a:gd name="connsiteX0" fmla="*/ 3818844 w 12193696"/>
              <a:gd name="connsiteY0" fmla="*/ 3740792 h 6858426"/>
              <a:gd name="connsiteX1" fmla="*/ 3819270 w 12193696"/>
              <a:gd name="connsiteY1" fmla="*/ 0 h 6858426"/>
              <a:gd name="connsiteX2" fmla="*/ 12193696 w 12193696"/>
              <a:gd name="connsiteY2" fmla="*/ 426 h 6858426"/>
              <a:gd name="connsiteX3" fmla="*/ 12192474 w 12193696"/>
              <a:gd name="connsiteY3" fmla="*/ 6858426 h 6858426"/>
              <a:gd name="connsiteX4" fmla="*/ 474 w 12193696"/>
              <a:gd name="connsiteY4" fmla="*/ 6858426 h 6858426"/>
              <a:gd name="connsiteX5" fmla="*/ 48 w 12193696"/>
              <a:gd name="connsiteY5" fmla="*/ 3740365 h 6858426"/>
              <a:gd name="connsiteX6" fmla="*/ 3818844 w 12193696"/>
              <a:gd name="connsiteY6" fmla="*/ 3740792 h 6858426"/>
              <a:gd name="connsiteX0" fmla="*/ 3818844 w 12192508"/>
              <a:gd name="connsiteY0" fmla="*/ 3740792 h 6858426"/>
              <a:gd name="connsiteX1" fmla="*/ 3819270 w 12192508"/>
              <a:gd name="connsiteY1" fmla="*/ 0 h 6858426"/>
              <a:gd name="connsiteX2" fmla="*/ 12189971 w 12192508"/>
              <a:gd name="connsiteY2" fmla="*/ 426 h 6858426"/>
              <a:gd name="connsiteX3" fmla="*/ 12192474 w 12192508"/>
              <a:gd name="connsiteY3" fmla="*/ 6858426 h 6858426"/>
              <a:gd name="connsiteX4" fmla="*/ 474 w 12192508"/>
              <a:gd name="connsiteY4" fmla="*/ 6858426 h 6858426"/>
              <a:gd name="connsiteX5" fmla="*/ 48 w 12192508"/>
              <a:gd name="connsiteY5" fmla="*/ 3740365 h 6858426"/>
              <a:gd name="connsiteX6" fmla="*/ 3818844 w 12192508"/>
              <a:gd name="connsiteY6" fmla="*/ 3740792 h 6858426"/>
              <a:gd name="connsiteX0" fmla="*/ 3818844 w 12192633"/>
              <a:gd name="connsiteY0" fmla="*/ 3740792 h 6858426"/>
              <a:gd name="connsiteX1" fmla="*/ 3819270 w 12192633"/>
              <a:gd name="connsiteY1" fmla="*/ 0 h 6858426"/>
              <a:gd name="connsiteX2" fmla="*/ 12192633 w 12192633"/>
              <a:gd name="connsiteY2" fmla="*/ 426 h 6858426"/>
              <a:gd name="connsiteX3" fmla="*/ 12192474 w 12192633"/>
              <a:gd name="connsiteY3" fmla="*/ 6858426 h 6858426"/>
              <a:gd name="connsiteX4" fmla="*/ 474 w 12192633"/>
              <a:gd name="connsiteY4" fmla="*/ 6858426 h 6858426"/>
              <a:gd name="connsiteX5" fmla="*/ 48 w 12192633"/>
              <a:gd name="connsiteY5" fmla="*/ 3740365 h 6858426"/>
              <a:gd name="connsiteX6" fmla="*/ 3818844 w 12192633"/>
              <a:gd name="connsiteY6" fmla="*/ 3740792 h 6858426"/>
              <a:gd name="connsiteX0" fmla="*/ 3818844 w 12192633"/>
              <a:gd name="connsiteY0" fmla="*/ 3740792 h 6858426"/>
              <a:gd name="connsiteX1" fmla="*/ 4590795 w 12192633"/>
              <a:gd name="connsiteY1" fmla="*/ 0 h 6858426"/>
              <a:gd name="connsiteX2" fmla="*/ 12192633 w 12192633"/>
              <a:gd name="connsiteY2" fmla="*/ 426 h 6858426"/>
              <a:gd name="connsiteX3" fmla="*/ 12192474 w 12192633"/>
              <a:gd name="connsiteY3" fmla="*/ 6858426 h 6858426"/>
              <a:gd name="connsiteX4" fmla="*/ 474 w 12192633"/>
              <a:gd name="connsiteY4" fmla="*/ 6858426 h 6858426"/>
              <a:gd name="connsiteX5" fmla="*/ 48 w 12192633"/>
              <a:gd name="connsiteY5" fmla="*/ 3740365 h 6858426"/>
              <a:gd name="connsiteX6" fmla="*/ 3818844 w 12192633"/>
              <a:gd name="connsiteY6" fmla="*/ 3740792 h 6858426"/>
              <a:gd name="connsiteX0" fmla="*/ 3818844 w 12192633"/>
              <a:gd name="connsiteY0" fmla="*/ 3740366 h 6858000"/>
              <a:gd name="connsiteX1" fmla="*/ 4590795 w 12192633"/>
              <a:gd name="connsiteY1" fmla="*/ 9099 h 6858000"/>
              <a:gd name="connsiteX2" fmla="*/ 12192633 w 12192633"/>
              <a:gd name="connsiteY2" fmla="*/ 0 h 6858000"/>
              <a:gd name="connsiteX3" fmla="*/ 12192474 w 12192633"/>
              <a:gd name="connsiteY3" fmla="*/ 6858000 h 6858000"/>
              <a:gd name="connsiteX4" fmla="*/ 474 w 12192633"/>
              <a:gd name="connsiteY4" fmla="*/ 6858000 h 6858000"/>
              <a:gd name="connsiteX5" fmla="*/ 48 w 12192633"/>
              <a:gd name="connsiteY5" fmla="*/ 3739939 h 6858000"/>
              <a:gd name="connsiteX6" fmla="*/ 3818844 w 12192633"/>
              <a:gd name="connsiteY6" fmla="*/ 3740366 h 6858000"/>
              <a:gd name="connsiteX0" fmla="*/ 3818844 w 12192633"/>
              <a:gd name="connsiteY0" fmla="*/ 3740792 h 6858426"/>
              <a:gd name="connsiteX1" fmla="*/ 4590795 w 12192633"/>
              <a:gd name="connsiteY1" fmla="*/ 0 h 6858426"/>
              <a:gd name="connsiteX2" fmla="*/ 12192633 w 12192633"/>
              <a:gd name="connsiteY2" fmla="*/ 426 h 6858426"/>
              <a:gd name="connsiteX3" fmla="*/ 12192474 w 12192633"/>
              <a:gd name="connsiteY3" fmla="*/ 6858426 h 6858426"/>
              <a:gd name="connsiteX4" fmla="*/ 474 w 12192633"/>
              <a:gd name="connsiteY4" fmla="*/ 6858426 h 6858426"/>
              <a:gd name="connsiteX5" fmla="*/ 48 w 12192633"/>
              <a:gd name="connsiteY5" fmla="*/ 3740365 h 6858426"/>
              <a:gd name="connsiteX6" fmla="*/ 3818844 w 12192633"/>
              <a:gd name="connsiteY6" fmla="*/ 3740792 h 6858426"/>
              <a:gd name="connsiteX0" fmla="*/ 4590369 w 12192633"/>
              <a:gd name="connsiteY0" fmla="*/ 4026542 h 6858426"/>
              <a:gd name="connsiteX1" fmla="*/ 4590795 w 12192633"/>
              <a:gd name="connsiteY1" fmla="*/ 0 h 6858426"/>
              <a:gd name="connsiteX2" fmla="*/ 12192633 w 12192633"/>
              <a:gd name="connsiteY2" fmla="*/ 426 h 6858426"/>
              <a:gd name="connsiteX3" fmla="*/ 12192474 w 12192633"/>
              <a:gd name="connsiteY3" fmla="*/ 6858426 h 6858426"/>
              <a:gd name="connsiteX4" fmla="*/ 474 w 12192633"/>
              <a:gd name="connsiteY4" fmla="*/ 6858426 h 6858426"/>
              <a:gd name="connsiteX5" fmla="*/ 48 w 12192633"/>
              <a:gd name="connsiteY5" fmla="*/ 3740365 h 6858426"/>
              <a:gd name="connsiteX6" fmla="*/ 4590369 w 12192633"/>
              <a:gd name="connsiteY6" fmla="*/ 4026542 h 6858426"/>
              <a:gd name="connsiteX0" fmla="*/ 4590017 w 12192281"/>
              <a:gd name="connsiteY0" fmla="*/ 4026542 h 6858426"/>
              <a:gd name="connsiteX1" fmla="*/ 4590443 w 12192281"/>
              <a:gd name="connsiteY1" fmla="*/ 0 h 6858426"/>
              <a:gd name="connsiteX2" fmla="*/ 12192281 w 12192281"/>
              <a:gd name="connsiteY2" fmla="*/ 426 h 6858426"/>
              <a:gd name="connsiteX3" fmla="*/ 12192122 w 12192281"/>
              <a:gd name="connsiteY3" fmla="*/ 6858426 h 6858426"/>
              <a:gd name="connsiteX4" fmla="*/ 122 w 12192281"/>
              <a:gd name="connsiteY4" fmla="*/ 6858426 h 6858426"/>
              <a:gd name="connsiteX5" fmla="*/ 9221 w 12192281"/>
              <a:gd name="connsiteY5" fmla="*/ 4054690 h 6858426"/>
              <a:gd name="connsiteX6" fmla="*/ 4590017 w 12192281"/>
              <a:gd name="connsiteY6" fmla="*/ 4026542 h 6858426"/>
              <a:gd name="connsiteX0" fmla="*/ 4590368 w 12192632"/>
              <a:gd name="connsiteY0" fmla="*/ 4026542 h 6858426"/>
              <a:gd name="connsiteX1" fmla="*/ 4590794 w 12192632"/>
              <a:gd name="connsiteY1" fmla="*/ 0 h 6858426"/>
              <a:gd name="connsiteX2" fmla="*/ 12192632 w 12192632"/>
              <a:gd name="connsiteY2" fmla="*/ 426 h 6858426"/>
              <a:gd name="connsiteX3" fmla="*/ 12192473 w 12192632"/>
              <a:gd name="connsiteY3" fmla="*/ 6858426 h 6858426"/>
              <a:gd name="connsiteX4" fmla="*/ 473 w 12192632"/>
              <a:gd name="connsiteY4" fmla="*/ 6858426 h 6858426"/>
              <a:gd name="connsiteX5" fmla="*/ 47 w 12192632"/>
              <a:gd name="connsiteY5" fmla="*/ 4054690 h 6858426"/>
              <a:gd name="connsiteX6" fmla="*/ 4590368 w 12192632"/>
              <a:gd name="connsiteY6" fmla="*/ 4026542 h 6858426"/>
              <a:gd name="connsiteX0" fmla="*/ 4590368 w 12192632"/>
              <a:gd name="connsiteY0" fmla="*/ 4036067 h 6858426"/>
              <a:gd name="connsiteX1" fmla="*/ 4590794 w 12192632"/>
              <a:gd name="connsiteY1" fmla="*/ 0 h 6858426"/>
              <a:gd name="connsiteX2" fmla="*/ 12192632 w 12192632"/>
              <a:gd name="connsiteY2" fmla="*/ 426 h 6858426"/>
              <a:gd name="connsiteX3" fmla="*/ 12192473 w 12192632"/>
              <a:gd name="connsiteY3" fmla="*/ 6858426 h 6858426"/>
              <a:gd name="connsiteX4" fmla="*/ 473 w 12192632"/>
              <a:gd name="connsiteY4" fmla="*/ 6858426 h 6858426"/>
              <a:gd name="connsiteX5" fmla="*/ 47 w 12192632"/>
              <a:gd name="connsiteY5" fmla="*/ 4054690 h 6858426"/>
              <a:gd name="connsiteX6" fmla="*/ 4590368 w 12192632"/>
              <a:gd name="connsiteY6" fmla="*/ 4036067 h 6858426"/>
              <a:gd name="connsiteX0" fmla="*/ 4590368 w 12192632"/>
              <a:gd name="connsiteY0" fmla="*/ 4045592 h 6858426"/>
              <a:gd name="connsiteX1" fmla="*/ 4590794 w 12192632"/>
              <a:gd name="connsiteY1" fmla="*/ 0 h 6858426"/>
              <a:gd name="connsiteX2" fmla="*/ 12192632 w 12192632"/>
              <a:gd name="connsiteY2" fmla="*/ 426 h 6858426"/>
              <a:gd name="connsiteX3" fmla="*/ 12192473 w 12192632"/>
              <a:gd name="connsiteY3" fmla="*/ 6858426 h 6858426"/>
              <a:gd name="connsiteX4" fmla="*/ 473 w 12192632"/>
              <a:gd name="connsiteY4" fmla="*/ 6858426 h 6858426"/>
              <a:gd name="connsiteX5" fmla="*/ 47 w 12192632"/>
              <a:gd name="connsiteY5" fmla="*/ 4054690 h 6858426"/>
              <a:gd name="connsiteX6" fmla="*/ 4590368 w 12192632"/>
              <a:gd name="connsiteY6" fmla="*/ 4045592 h 6858426"/>
              <a:gd name="connsiteX0" fmla="*/ 4590368 w 12192632"/>
              <a:gd name="connsiteY0" fmla="*/ 4055117 h 6858426"/>
              <a:gd name="connsiteX1" fmla="*/ 4590794 w 12192632"/>
              <a:gd name="connsiteY1" fmla="*/ 0 h 6858426"/>
              <a:gd name="connsiteX2" fmla="*/ 12192632 w 12192632"/>
              <a:gd name="connsiteY2" fmla="*/ 426 h 6858426"/>
              <a:gd name="connsiteX3" fmla="*/ 12192473 w 12192632"/>
              <a:gd name="connsiteY3" fmla="*/ 6858426 h 6858426"/>
              <a:gd name="connsiteX4" fmla="*/ 473 w 12192632"/>
              <a:gd name="connsiteY4" fmla="*/ 6858426 h 6858426"/>
              <a:gd name="connsiteX5" fmla="*/ 47 w 12192632"/>
              <a:gd name="connsiteY5" fmla="*/ 4054690 h 6858426"/>
              <a:gd name="connsiteX6" fmla="*/ 4590368 w 12192632"/>
              <a:gd name="connsiteY6" fmla="*/ 4055117 h 6858426"/>
              <a:gd name="connsiteX0" fmla="*/ 4590368 w 12192632"/>
              <a:gd name="connsiteY0" fmla="*/ 4041793 h 6858426"/>
              <a:gd name="connsiteX1" fmla="*/ 4590794 w 12192632"/>
              <a:gd name="connsiteY1" fmla="*/ 0 h 6858426"/>
              <a:gd name="connsiteX2" fmla="*/ 12192632 w 12192632"/>
              <a:gd name="connsiteY2" fmla="*/ 426 h 6858426"/>
              <a:gd name="connsiteX3" fmla="*/ 12192473 w 12192632"/>
              <a:gd name="connsiteY3" fmla="*/ 6858426 h 6858426"/>
              <a:gd name="connsiteX4" fmla="*/ 473 w 12192632"/>
              <a:gd name="connsiteY4" fmla="*/ 6858426 h 6858426"/>
              <a:gd name="connsiteX5" fmla="*/ 47 w 12192632"/>
              <a:gd name="connsiteY5" fmla="*/ 4054690 h 6858426"/>
              <a:gd name="connsiteX6" fmla="*/ 4590368 w 12192632"/>
              <a:gd name="connsiteY6" fmla="*/ 4041793 h 6858426"/>
              <a:gd name="connsiteX0" fmla="*/ 4590368 w 12192632"/>
              <a:gd name="connsiteY0" fmla="*/ 4041793 h 6858426"/>
              <a:gd name="connsiteX1" fmla="*/ 4590794 w 12192632"/>
              <a:gd name="connsiteY1" fmla="*/ 0 h 6858426"/>
              <a:gd name="connsiteX2" fmla="*/ 12192632 w 12192632"/>
              <a:gd name="connsiteY2" fmla="*/ 426 h 6858426"/>
              <a:gd name="connsiteX3" fmla="*/ 12192473 w 12192632"/>
              <a:gd name="connsiteY3" fmla="*/ 6858426 h 6858426"/>
              <a:gd name="connsiteX4" fmla="*/ 473 w 12192632"/>
              <a:gd name="connsiteY4" fmla="*/ 6858426 h 6858426"/>
              <a:gd name="connsiteX5" fmla="*/ 47 w 12192632"/>
              <a:gd name="connsiteY5" fmla="*/ 4044696 h 6858426"/>
              <a:gd name="connsiteX6" fmla="*/ 4590368 w 12192632"/>
              <a:gd name="connsiteY6" fmla="*/ 4041793 h 6858426"/>
              <a:gd name="connsiteX0" fmla="*/ 4590368 w 12192632"/>
              <a:gd name="connsiteY0" fmla="*/ 4041793 h 6858426"/>
              <a:gd name="connsiteX1" fmla="*/ 4590794 w 12192632"/>
              <a:gd name="connsiteY1" fmla="*/ 0 h 6858426"/>
              <a:gd name="connsiteX2" fmla="*/ 12192632 w 12192632"/>
              <a:gd name="connsiteY2" fmla="*/ 426 h 6858426"/>
              <a:gd name="connsiteX3" fmla="*/ 12192473 w 12192632"/>
              <a:gd name="connsiteY3" fmla="*/ 6858426 h 6858426"/>
              <a:gd name="connsiteX4" fmla="*/ 473 w 12192632"/>
              <a:gd name="connsiteY4" fmla="*/ 6858426 h 6858426"/>
              <a:gd name="connsiteX5" fmla="*/ 47 w 12192632"/>
              <a:gd name="connsiteY5" fmla="*/ 4041365 h 6858426"/>
              <a:gd name="connsiteX6" fmla="*/ 4590368 w 12192632"/>
              <a:gd name="connsiteY6" fmla="*/ 4041793 h 6858426"/>
              <a:gd name="connsiteX0" fmla="*/ 4590368 w 12192632"/>
              <a:gd name="connsiteY0" fmla="*/ 4041793 h 6858426"/>
              <a:gd name="connsiteX1" fmla="*/ 4587462 w 12192632"/>
              <a:gd name="connsiteY1" fmla="*/ 0 h 6858426"/>
              <a:gd name="connsiteX2" fmla="*/ 12192632 w 12192632"/>
              <a:gd name="connsiteY2" fmla="*/ 426 h 6858426"/>
              <a:gd name="connsiteX3" fmla="*/ 12192473 w 12192632"/>
              <a:gd name="connsiteY3" fmla="*/ 6858426 h 6858426"/>
              <a:gd name="connsiteX4" fmla="*/ 473 w 12192632"/>
              <a:gd name="connsiteY4" fmla="*/ 6858426 h 6858426"/>
              <a:gd name="connsiteX5" fmla="*/ 47 w 12192632"/>
              <a:gd name="connsiteY5" fmla="*/ 4041365 h 6858426"/>
              <a:gd name="connsiteX6" fmla="*/ 4590368 w 12192632"/>
              <a:gd name="connsiteY6" fmla="*/ 4041793 h 6858426"/>
              <a:gd name="connsiteX0" fmla="*/ 4587036 w 12192632"/>
              <a:gd name="connsiteY0" fmla="*/ 4041793 h 6858426"/>
              <a:gd name="connsiteX1" fmla="*/ 4587462 w 12192632"/>
              <a:gd name="connsiteY1" fmla="*/ 0 h 6858426"/>
              <a:gd name="connsiteX2" fmla="*/ 12192632 w 12192632"/>
              <a:gd name="connsiteY2" fmla="*/ 426 h 6858426"/>
              <a:gd name="connsiteX3" fmla="*/ 12192473 w 12192632"/>
              <a:gd name="connsiteY3" fmla="*/ 6858426 h 6858426"/>
              <a:gd name="connsiteX4" fmla="*/ 473 w 12192632"/>
              <a:gd name="connsiteY4" fmla="*/ 6858426 h 6858426"/>
              <a:gd name="connsiteX5" fmla="*/ 47 w 12192632"/>
              <a:gd name="connsiteY5" fmla="*/ 4041365 h 6858426"/>
              <a:gd name="connsiteX6" fmla="*/ 4587036 w 12192632"/>
              <a:gd name="connsiteY6" fmla="*/ 4041793 h 6858426"/>
              <a:gd name="connsiteX0" fmla="*/ 4587036 w 12192632"/>
              <a:gd name="connsiteY0" fmla="*/ 4041793 h 6858426"/>
              <a:gd name="connsiteX1" fmla="*/ 4587462 w 12192632"/>
              <a:gd name="connsiteY1" fmla="*/ 0 h 6858426"/>
              <a:gd name="connsiteX2" fmla="*/ 12192632 w 12192632"/>
              <a:gd name="connsiteY2" fmla="*/ 426 h 6858426"/>
              <a:gd name="connsiteX3" fmla="*/ 12192473 w 12192632"/>
              <a:gd name="connsiteY3" fmla="*/ 6858426 h 6858426"/>
              <a:gd name="connsiteX4" fmla="*/ 473 w 12192632"/>
              <a:gd name="connsiteY4" fmla="*/ 6858426 h 6858426"/>
              <a:gd name="connsiteX5" fmla="*/ 47 w 12192632"/>
              <a:gd name="connsiteY5" fmla="*/ 4041365 h 6858426"/>
              <a:gd name="connsiteX6" fmla="*/ 4587036 w 12192632"/>
              <a:gd name="connsiteY6" fmla="*/ 4041793 h 6858426"/>
              <a:gd name="connsiteX0" fmla="*/ 4587036 w 12192632"/>
              <a:gd name="connsiteY0" fmla="*/ 4044698 h 6861331"/>
              <a:gd name="connsiteX1" fmla="*/ 4587462 w 12192632"/>
              <a:gd name="connsiteY1" fmla="*/ 2905 h 6861331"/>
              <a:gd name="connsiteX2" fmla="*/ 12192632 w 12192632"/>
              <a:gd name="connsiteY2" fmla="*/ 0 h 6861331"/>
              <a:gd name="connsiteX3" fmla="*/ 12192473 w 12192632"/>
              <a:gd name="connsiteY3" fmla="*/ 6861331 h 6861331"/>
              <a:gd name="connsiteX4" fmla="*/ 473 w 12192632"/>
              <a:gd name="connsiteY4" fmla="*/ 6861331 h 6861331"/>
              <a:gd name="connsiteX5" fmla="*/ 47 w 12192632"/>
              <a:gd name="connsiteY5" fmla="*/ 4044270 h 6861331"/>
              <a:gd name="connsiteX6" fmla="*/ 4587036 w 12192632"/>
              <a:gd name="connsiteY6" fmla="*/ 4044698 h 6861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632" h="6861331">
                <a:moveTo>
                  <a:pt x="4587036" y="4044698"/>
                </a:moveTo>
                <a:cubicBezTo>
                  <a:pt x="4588481" y="2795162"/>
                  <a:pt x="4586017" y="1252441"/>
                  <a:pt x="4587462" y="2905"/>
                </a:cubicBezTo>
                <a:lnTo>
                  <a:pt x="12192632" y="0"/>
                </a:lnTo>
                <a:cubicBezTo>
                  <a:pt x="12192225" y="2286000"/>
                  <a:pt x="12192880" y="4575331"/>
                  <a:pt x="12192473" y="6861331"/>
                </a:cubicBezTo>
                <a:lnTo>
                  <a:pt x="473" y="6861331"/>
                </a:lnTo>
                <a:cubicBezTo>
                  <a:pt x="-972" y="5821977"/>
                  <a:pt x="1492" y="5083624"/>
                  <a:pt x="47" y="4044270"/>
                </a:cubicBezTo>
                <a:lnTo>
                  <a:pt x="4587036" y="4044698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/>
          <a:lstStyle>
            <a:lvl1pPr algn="r">
              <a:defRPr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729AA93-4345-4B85-B7AE-A6DE5735DF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798" y="377826"/>
            <a:ext cx="3860802" cy="305117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5003198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7825" y="2952000"/>
            <a:ext cx="4932000" cy="1503000"/>
          </a:xfrm>
        </p:spPr>
        <p:txBody>
          <a:bodyPr anchor="t"/>
          <a:lstStyle>
            <a:lvl1pPr algn="l">
              <a:defRPr sz="5750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59BCDAA-3E86-4330-AE34-33DA3205BC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7825" y="5011200"/>
            <a:ext cx="3607594" cy="1370550"/>
          </a:xfrm>
        </p:spPr>
        <p:txBody>
          <a:bodyPr anchor="b"/>
          <a:lstStyle>
            <a:lvl1pPr>
              <a:spcAft>
                <a:spcPts val="0"/>
              </a:spcAft>
              <a:defRPr sz="1200">
                <a:solidFill>
                  <a:schemeClr val="accent4"/>
                </a:solidFill>
              </a:defRPr>
            </a:lvl1pPr>
            <a:lvl2pPr marL="0" indent="0">
              <a:spcAft>
                <a:spcPts val="0"/>
              </a:spcAft>
              <a:buNone/>
              <a:defRPr sz="1200" b="1">
                <a:solidFill>
                  <a:schemeClr val="accent4"/>
                </a:solidFill>
              </a:defRPr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4E0A01-DDD8-40C4-8091-30F2078FD3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8619" y="6480175"/>
            <a:ext cx="4114844" cy="21415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700" cap="all" baseline="0">
                <a:solidFill>
                  <a:srgbClr val="9EA7B3"/>
                </a:solidFill>
              </a:defRPr>
            </a:lvl1pPr>
          </a:lstStyle>
          <a:p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569A2BA-2382-4D49-9DA1-6FF96F878D3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825" y="377825"/>
            <a:ext cx="1072493" cy="467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29706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 Teal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7825" y="2952000"/>
            <a:ext cx="4932000" cy="1503000"/>
          </a:xfrm>
        </p:spPr>
        <p:txBody>
          <a:bodyPr anchor="t"/>
          <a:lstStyle>
            <a:lvl1pPr algn="l">
              <a:defRPr sz="575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59BCDAA-3E86-4330-AE34-33DA3205BC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7825" y="5011200"/>
            <a:ext cx="3607594" cy="1370550"/>
          </a:xfrm>
        </p:spPr>
        <p:txBody>
          <a:bodyPr anchor="b"/>
          <a:lstStyle>
            <a:lvl1pPr>
              <a:spcAft>
                <a:spcPts val="0"/>
              </a:spcAft>
              <a:defRPr sz="1200">
                <a:solidFill>
                  <a:schemeClr val="bg1"/>
                </a:solidFill>
              </a:defRPr>
            </a:lvl1pPr>
            <a:lvl2pPr marL="0" indent="0">
              <a:spcAft>
                <a:spcPts val="0"/>
              </a:spcAft>
              <a:buNone/>
              <a:defRPr sz="1200" b="1">
                <a:solidFill>
                  <a:schemeClr val="bg1"/>
                </a:solidFill>
              </a:defRPr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24ED25-48F6-4AA3-8101-076C3DE230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8619" y="6480175"/>
            <a:ext cx="4114844" cy="21415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700" cap="all" baseline="0">
                <a:solidFill>
                  <a:srgbClr val="9EA7B3"/>
                </a:solidFill>
              </a:defRPr>
            </a:lvl1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17784586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 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7825" y="2952000"/>
            <a:ext cx="4932000" cy="1503000"/>
          </a:xfrm>
        </p:spPr>
        <p:txBody>
          <a:bodyPr anchor="t"/>
          <a:lstStyle>
            <a:lvl1pPr algn="l">
              <a:defRPr sz="575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59BCDAA-3E86-4330-AE34-33DA3205BC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7825" y="5011200"/>
            <a:ext cx="3607594" cy="1370550"/>
          </a:xfrm>
        </p:spPr>
        <p:txBody>
          <a:bodyPr anchor="b"/>
          <a:lstStyle>
            <a:lvl1pPr>
              <a:spcAft>
                <a:spcPts val="0"/>
              </a:spcAft>
              <a:defRPr sz="1200">
                <a:solidFill>
                  <a:schemeClr val="bg1"/>
                </a:solidFill>
              </a:defRPr>
            </a:lvl1pPr>
            <a:lvl2pPr marL="0" indent="0">
              <a:spcAft>
                <a:spcPts val="0"/>
              </a:spcAft>
              <a:buNone/>
              <a:defRPr sz="1200" b="1">
                <a:solidFill>
                  <a:schemeClr val="bg1"/>
                </a:solidFill>
              </a:defRPr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C6A8FB-C22C-4816-B876-7FE31AE5BB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8619" y="6480175"/>
            <a:ext cx="4114844" cy="21415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700" cap="all" baseline="0">
                <a:solidFill>
                  <a:srgbClr val="9EA7B3"/>
                </a:solidFill>
              </a:defRPr>
            </a:lvl1pPr>
          </a:lstStyle>
          <a:p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3514F03-71C4-4EC2-AD01-422E1874B8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825" y="377825"/>
            <a:ext cx="1073492" cy="4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130257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7825" y="2952000"/>
            <a:ext cx="4932000" cy="1503000"/>
          </a:xfrm>
        </p:spPr>
        <p:txBody>
          <a:bodyPr anchor="t"/>
          <a:lstStyle>
            <a:lvl1pPr algn="l">
              <a:defRPr sz="5750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59BCDAA-3E86-4330-AE34-33DA3205BC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7825" y="5011200"/>
            <a:ext cx="3607594" cy="1370550"/>
          </a:xfrm>
        </p:spPr>
        <p:txBody>
          <a:bodyPr anchor="b"/>
          <a:lstStyle>
            <a:lvl1pPr>
              <a:spcAft>
                <a:spcPts val="0"/>
              </a:spcAft>
              <a:defRPr sz="1200">
                <a:solidFill>
                  <a:schemeClr val="accent1"/>
                </a:solidFill>
              </a:defRPr>
            </a:lvl1pPr>
            <a:lvl2pPr marL="0" indent="0">
              <a:spcAft>
                <a:spcPts val="0"/>
              </a:spcAft>
              <a:buNone/>
              <a:defRPr sz="1200" b="1">
                <a:solidFill>
                  <a:schemeClr val="accent1"/>
                </a:solidFill>
              </a:defRPr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CE57F7F5-FC77-425E-A2A6-DDD1D50110B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657175" y="377825"/>
            <a:ext cx="5157000" cy="39816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89BD5DBD-2FA9-4215-9F27-75581AAE1E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8619" y="6480175"/>
            <a:ext cx="4114844" cy="21415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700" cap="all" baseline="0">
                <a:solidFill>
                  <a:srgbClr val="9EA7B3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F6A93B3-E055-4858-9A45-84EE75DE5C27}"/>
              </a:ext>
            </a:extLst>
          </p:cNvPr>
          <p:cNvSpPr/>
          <p:nvPr userDrawn="1"/>
        </p:nvSpPr>
        <p:spPr>
          <a:xfrm>
            <a:off x="11814175" y="-175"/>
            <a:ext cx="378000" cy="37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7986940-F238-4CEB-824D-EFE186421CE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825" y="377825"/>
            <a:ext cx="1072493" cy="467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032969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Tw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73107064-D3CA-49F7-8E72-46608079AF9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292600" y="4950000"/>
            <a:ext cx="2629000" cy="143175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7825" y="1228725"/>
            <a:ext cx="4932729" cy="2200275"/>
          </a:xfrm>
        </p:spPr>
        <p:txBody>
          <a:bodyPr anchor="b"/>
          <a:lstStyle>
            <a:lvl1pPr algn="l">
              <a:defRPr sz="425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7825" y="3682800"/>
            <a:ext cx="4932729" cy="868099"/>
          </a:xfrm>
        </p:spPr>
        <p:txBody>
          <a:bodyPr/>
          <a:lstStyle>
            <a:lvl1pPr marL="0" indent="0" algn="l">
              <a:buNone/>
              <a:defRPr sz="160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59BCDAA-3E86-4330-AE34-33DA3205BC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7825" y="6174001"/>
            <a:ext cx="3607594" cy="207749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546E6AF0-C66B-4B32-964D-86B588C01D6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921600" y="894600"/>
            <a:ext cx="5270400" cy="40572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1C85666-16D6-4604-851C-B7A185B1DF28}"/>
              </a:ext>
            </a:extLst>
          </p:cNvPr>
          <p:cNvSpPr/>
          <p:nvPr userDrawn="1"/>
        </p:nvSpPr>
        <p:spPr>
          <a:xfrm>
            <a:off x="3914600" y="4573800"/>
            <a:ext cx="378000" cy="37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solidFill>
                <a:schemeClr val="bg1"/>
              </a:solidFill>
            </a:endParaRP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09E9714-8531-49CA-817A-A6591E6ACE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8619" y="6480175"/>
            <a:ext cx="4114844" cy="21415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700" cap="all" baseline="0">
                <a:solidFill>
                  <a:srgbClr val="9EA7B3"/>
                </a:solidFill>
              </a:defRPr>
            </a:lvl1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95868309"/>
      </p:ext>
    </p:extLst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 Blank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7825" y="2952000"/>
            <a:ext cx="4932000" cy="1503000"/>
          </a:xfrm>
        </p:spPr>
        <p:txBody>
          <a:bodyPr anchor="t"/>
          <a:lstStyle>
            <a:lvl1pPr algn="l">
              <a:defRPr sz="5750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59BCDAA-3E86-4330-AE34-33DA3205BC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7825" y="5011200"/>
            <a:ext cx="3607594" cy="1370550"/>
          </a:xfrm>
        </p:spPr>
        <p:txBody>
          <a:bodyPr anchor="b"/>
          <a:lstStyle>
            <a:lvl1pPr>
              <a:spcAft>
                <a:spcPts val="0"/>
              </a:spcAft>
              <a:defRPr sz="1200">
                <a:solidFill>
                  <a:schemeClr val="accent1"/>
                </a:solidFill>
              </a:defRPr>
            </a:lvl1pPr>
            <a:lvl2pPr marL="0" indent="0">
              <a:spcAft>
                <a:spcPts val="0"/>
              </a:spcAft>
              <a:buNone/>
              <a:defRPr sz="1200" b="1">
                <a:solidFill>
                  <a:schemeClr val="accent1"/>
                </a:solidFill>
              </a:defRPr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E14920EE-2A7C-44F3-99E1-0A99C5AA94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8619" y="6480175"/>
            <a:ext cx="4114844" cy="21415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700" cap="all" baseline="0">
                <a:solidFill>
                  <a:srgbClr val="9EA7B3"/>
                </a:solidFill>
              </a:defRPr>
            </a:lvl1pPr>
          </a:lstStyle>
          <a:p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1E08506-A3AB-4620-AED7-A337EAD091C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825" y="377825"/>
            <a:ext cx="1072493" cy="467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563676"/>
      </p:ext>
    </p:extLst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C380D-5F44-41E8-971E-CDD19ED6F8E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3797064"/>
      </p:ext>
    </p:extLst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C380D-5F44-41E8-971E-CDD19ED6F8E3}" type="slidenum">
              <a:rPr lang="en-GB" smtClean="0"/>
              <a:t>‹#›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363743D-292D-4F8B-8350-511A2793A57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5620" y="6477467"/>
            <a:ext cx="494996" cy="215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567692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ogo Slide Te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71464369"/>
      </p:ext>
    </p:extLst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ogo Slide 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4">
            <a:extLst>
              <a:ext uri="{FF2B5EF4-FFF2-40B4-BE49-F238E27FC236}">
                <a16:creationId xmlns:a16="http://schemas.microsoft.com/office/drawing/2014/main" id="{C26BCD12-7DB4-4D44-8711-A9A8111DE6D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38800" y="2678400"/>
            <a:ext cx="3193200" cy="1392590"/>
            <a:chOff x="0" y="904"/>
            <a:chExt cx="5760" cy="2512"/>
          </a:xfrm>
          <a:solidFill>
            <a:schemeClr val="bg1"/>
          </a:solidFill>
        </p:grpSpPr>
        <p:sp>
          <p:nvSpPr>
            <p:cNvPr id="8" name="Freeform 5">
              <a:extLst>
                <a:ext uri="{FF2B5EF4-FFF2-40B4-BE49-F238E27FC236}">
                  <a16:creationId xmlns:a16="http://schemas.microsoft.com/office/drawing/2014/main" id="{3CF6FF89-163C-407A-9EB8-8EB60548294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904"/>
              <a:ext cx="2515" cy="2512"/>
            </a:xfrm>
            <a:custGeom>
              <a:avLst/>
              <a:gdLst>
                <a:gd name="T0" fmla="*/ 1290 w 5167"/>
                <a:gd name="T1" fmla="*/ 1290 h 5162"/>
                <a:gd name="T2" fmla="*/ 2583 w 5167"/>
                <a:gd name="T3" fmla="*/ 1 h 5162"/>
                <a:gd name="T4" fmla="*/ 3872 w 5167"/>
                <a:gd name="T5" fmla="*/ 1290 h 5162"/>
                <a:gd name="T6" fmla="*/ 1290 w 5167"/>
                <a:gd name="T7" fmla="*/ 1290 h 5162"/>
                <a:gd name="T8" fmla="*/ 1290 w 5167"/>
                <a:gd name="T9" fmla="*/ 3872 h 5162"/>
                <a:gd name="T10" fmla="*/ 2581 w 5167"/>
                <a:gd name="T11" fmla="*/ 2581 h 5162"/>
                <a:gd name="T12" fmla="*/ 1290 w 5167"/>
                <a:gd name="T13" fmla="*/ 1290 h 5162"/>
                <a:gd name="T14" fmla="*/ 1290 w 5167"/>
                <a:gd name="T15" fmla="*/ 1290 h 5162"/>
                <a:gd name="T16" fmla="*/ 1 w 5167"/>
                <a:gd name="T17" fmla="*/ 2583 h 5162"/>
                <a:gd name="T18" fmla="*/ 1290 w 5167"/>
                <a:gd name="T19" fmla="*/ 3872 h 5162"/>
                <a:gd name="T20" fmla="*/ 1290 w 5167"/>
                <a:gd name="T21" fmla="*/ 3872 h 5162"/>
                <a:gd name="T22" fmla="*/ 2583 w 5167"/>
                <a:gd name="T23" fmla="*/ 5161 h 5162"/>
                <a:gd name="T24" fmla="*/ 3872 w 5167"/>
                <a:gd name="T25" fmla="*/ 3872 h 5162"/>
                <a:gd name="T26" fmla="*/ 1290 w 5167"/>
                <a:gd name="T27" fmla="*/ 3872 h 5162"/>
                <a:gd name="T28" fmla="*/ 2581 w 5167"/>
                <a:gd name="T29" fmla="*/ 2581 h 5162"/>
                <a:gd name="T30" fmla="*/ 3872 w 5167"/>
                <a:gd name="T31" fmla="*/ 3872 h 5162"/>
                <a:gd name="T32" fmla="*/ 3872 w 5167"/>
                <a:gd name="T33" fmla="*/ 3872 h 5162"/>
                <a:gd name="T34" fmla="*/ 5165 w 5167"/>
                <a:gd name="T35" fmla="*/ 2583 h 5162"/>
                <a:gd name="T36" fmla="*/ 3877 w 5167"/>
                <a:gd name="T37" fmla="*/ 1290 h 5162"/>
                <a:gd name="T38" fmla="*/ 3872 w 5167"/>
                <a:gd name="T39" fmla="*/ 1290 h 5162"/>
                <a:gd name="T40" fmla="*/ 2582 w 5167"/>
                <a:gd name="T41" fmla="*/ 2581 h 5162"/>
                <a:gd name="T42" fmla="*/ 2581 w 5167"/>
                <a:gd name="T43" fmla="*/ 2581 h 5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167" h="5162">
                  <a:moveTo>
                    <a:pt x="1290" y="1290"/>
                  </a:moveTo>
                  <a:cubicBezTo>
                    <a:pt x="1291" y="577"/>
                    <a:pt x="1870" y="0"/>
                    <a:pt x="2583" y="1"/>
                  </a:cubicBezTo>
                  <a:cubicBezTo>
                    <a:pt x="3295" y="2"/>
                    <a:pt x="3871" y="579"/>
                    <a:pt x="3872" y="1290"/>
                  </a:cubicBezTo>
                  <a:lnTo>
                    <a:pt x="1290" y="1290"/>
                  </a:lnTo>
                  <a:close/>
                  <a:moveTo>
                    <a:pt x="1290" y="3872"/>
                  </a:moveTo>
                  <a:cubicBezTo>
                    <a:pt x="1290" y="3159"/>
                    <a:pt x="1868" y="2581"/>
                    <a:pt x="2581" y="2581"/>
                  </a:cubicBezTo>
                  <a:cubicBezTo>
                    <a:pt x="1868" y="2581"/>
                    <a:pt x="1290" y="2003"/>
                    <a:pt x="1290" y="1290"/>
                  </a:cubicBezTo>
                  <a:cubicBezTo>
                    <a:pt x="1290" y="1290"/>
                    <a:pt x="1290" y="1290"/>
                    <a:pt x="1290" y="1290"/>
                  </a:cubicBezTo>
                  <a:cubicBezTo>
                    <a:pt x="577" y="1291"/>
                    <a:pt x="0" y="1870"/>
                    <a:pt x="1" y="2583"/>
                  </a:cubicBezTo>
                  <a:cubicBezTo>
                    <a:pt x="3" y="3295"/>
                    <a:pt x="579" y="3871"/>
                    <a:pt x="1290" y="3872"/>
                  </a:cubicBezTo>
                  <a:close/>
                  <a:moveTo>
                    <a:pt x="1290" y="3872"/>
                  </a:moveTo>
                  <a:cubicBezTo>
                    <a:pt x="1291" y="4585"/>
                    <a:pt x="1870" y="5162"/>
                    <a:pt x="2583" y="5161"/>
                  </a:cubicBezTo>
                  <a:cubicBezTo>
                    <a:pt x="3295" y="5160"/>
                    <a:pt x="3871" y="4584"/>
                    <a:pt x="3872" y="3872"/>
                  </a:cubicBezTo>
                  <a:lnTo>
                    <a:pt x="1290" y="3872"/>
                  </a:lnTo>
                  <a:close/>
                  <a:moveTo>
                    <a:pt x="2581" y="2581"/>
                  </a:moveTo>
                  <a:cubicBezTo>
                    <a:pt x="3294" y="2581"/>
                    <a:pt x="3872" y="3159"/>
                    <a:pt x="3872" y="3872"/>
                  </a:cubicBezTo>
                  <a:cubicBezTo>
                    <a:pt x="3872" y="3872"/>
                    <a:pt x="3872" y="3872"/>
                    <a:pt x="3872" y="3872"/>
                  </a:cubicBezTo>
                  <a:cubicBezTo>
                    <a:pt x="4585" y="3873"/>
                    <a:pt x="5164" y="3296"/>
                    <a:pt x="5165" y="2583"/>
                  </a:cubicBezTo>
                  <a:cubicBezTo>
                    <a:pt x="5167" y="1870"/>
                    <a:pt x="4590" y="1291"/>
                    <a:pt x="3877" y="1290"/>
                  </a:cubicBezTo>
                  <a:cubicBezTo>
                    <a:pt x="3875" y="1290"/>
                    <a:pt x="3874" y="1290"/>
                    <a:pt x="3872" y="1290"/>
                  </a:cubicBezTo>
                  <a:cubicBezTo>
                    <a:pt x="3872" y="2003"/>
                    <a:pt x="3295" y="2581"/>
                    <a:pt x="2582" y="2581"/>
                  </a:cubicBezTo>
                  <a:cubicBezTo>
                    <a:pt x="2582" y="2581"/>
                    <a:pt x="2581" y="2581"/>
                    <a:pt x="2581" y="258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9" name="Rectangle 6">
              <a:extLst>
                <a:ext uri="{FF2B5EF4-FFF2-40B4-BE49-F238E27FC236}">
                  <a16:creationId xmlns:a16="http://schemas.microsoft.com/office/drawing/2014/main" id="{97916652-011A-45CD-A68B-40871D2EBAA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37" y="1676"/>
              <a:ext cx="83" cy="41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4922477D-F97D-4CFC-92EC-15B96704A78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994" y="1676"/>
              <a:ext cx="331" cy="417"/>
            </a:xfrm>
            <a:custGeom>
              <a:avLst/>
              <a:gdLst>
                <a:gd name="T0" fmla="*/ 0 w 331"/>
                <a:gd name="T1" fmla="*/ 417 h 417"/>
                <a:gd name="T2" fmla="*/ 0 w 331"/>
                <a:gd name="T3" fmla="*/ 0 h 417"/>
                <a:gd name="T4" fmla="*/ 78 w 331"/>
                <a:gd name="T5" fmla="*/ 0 h 417"/>
                <a:gd name="T6" fmla="*/ 249 w 331"/>
                <a:gd name="T7" fmla="*/ 279 h 417"/>
                <a:gd name="T8" fmla="*/ 249 w 331"/>
                <a:gd name="T9" fmla="*/ 0 h 417"/>
                <a:gd name="T10" fmla="*/ 331 w 331"/>
                <a:gd name="T11" fmla="*/ 0 h 417"/>
                <a:gd name="T12" fmla="*/ 331 w 331"/>
                <a:gd name="T13" fmla="*/ 417 h 417"/>
                <a:gd name="T14" fmla="*/ 253 w 331"/>
                <a:gd name="T15" fmla="*/ 417 h 417"/>
                <a:gd name="T16" fmla="*/ 82 w 331"/>
                <a:gd name="T17" fmla="*/ 137 h 417"/>
                <a:gd name="T18" fmla="*/ 82 w 331"/>
                <a:gd name="T19" fmla="*/ 417 h 417"/>
                <a:gd name="T20" fmla="*/ 0 w 331"/>
                <a:gd name="T21" fmla="*/ 417 h 4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31" h="417">
                  <a:moveTo>
                    <a:pt x="0" y="417"/>
                  </a:moveTo>
                  <a:lnTo>
                    <a:pt x="0" y="0"/>
                  </a:lnTo>
                  <a:lnTo>
                    <a:pt x="78" y="0"/>
                  </a:lnTo>
                  <a:lnTo>
                    <a:pt x="249" y="279"/>
                  </a:lnTo>
                  <a:lnTo>
                    <a:pt x="249" y="0"/>
                  </a:lnTo>
                  <a:lnTo>
                    <a:pt x="331" y="0"/>
                  </a:lnTo>
                  <a:lnTo>
                    <a:pt x="331" y="417"/>
                  </a:lnTo>
                  <a:lnTo>
                    <a:pt x="253" y="417"/>
                  </a:lnTo>
                  <a:lnTo>
                    <a:pt x="82" y="137"/>
                  </a:lnTo>
                  <a:lnTo>
                    <a:pt x="82" y="417"/>
                  </a:lnTo>
                  <a:lnTo>
                    <a:pt x="0" y="4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FF204047-1CAA-44D0-B858-2191767110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67" y="1676"/>
              <a:ext cx="359" cy="417"/>
            </a:xfrm>
            <a:custGeom>
              <a:avLst/>
              <a:gdLst>
                <a:gd name="T0" fmla="*/ 284 w 737"/>
                <a:gd name="T1" fmla="*/ 857 h 857"/>
                <a:gd name="T2" fmla="*/ 108 w 737"/>
                <a:gd name="T3" fmla="*/ 424 h 857"/>
                <a:gd name="T4" fmla="*/ 0 w 737"/>
                <a:gd name="T5" fmla="*/ 0 h 857"/>
                <a:gd name="T6" fmla="*/ 184 w 737"/>
                <a:gd name="T7" fmla="*/ 0 h 857"/>
                <a:gd name="T8" fmla="*/ 261 w 737"/>
                <a:gd name="T9" fmla="*/ 343 h 857"/>
                <a:gd name="T10" fmla="*/ 375 w 737"/>
                <a:gd name="T11" fmla="*/ 678 h 857"/>
                <a:gd name="T12" fmla="*/ 488 w 737"/>
                <a:gd name="T13" fmla="*/ 343 h 857"/>
                <a:gd name="T14" fmla="*/ 565 w 737"/>
                <a:gd name="T15" fmla="*/ 0 h 857"/>
                <a:gd name="T16" fmla="*/ 737 w 737"/>
                <a:gd name="T17" fmla="*/ 0 h 857"/>
                <a:gd name="T18" fmla="*/ 627 w 737"/>
                <a:gd name="T19" fmla="*/ 433 h 857"/>
                <a:gd name="T20" fmla="*/ 455 w 737"/>
                <a:gd name="T21" fmla="*/ 857 h 857"/>
                <a:gd name="T22" fmla="*/ 284 w 737"/>
                <a:gd name="T23" fmla="*/ 857 h 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37" h="857">
                  <a:moveTo>
                    <a:pt x="284" y="857"/>
                  </a:moveTo>
                  <a:cubicBezTo>
                    <a:pt x="216" y="717"/>
                    <a:pt x="157" y="572"/>
                    <a:pt x="108" y="424"/>
                  </a:cubicBezTo>
                  <a:cubicBezTo>
                    <a:pt x="62" y="285"/>
                    <a:pt x="26" y="144"/>
                    <a:pt x="0" y="0"/>
                  </a:cubicBezTo>
                  <a:cubicBezTo>
                    <a:pt x="184" y="0"/>
                    <a:pt x="184" y="0"/>
                    <a:pt x="184" y="0"/>
                  </a:cubicBezTo>
                  <a:cubicBezTo>
                    <a:pt x="203" y="116"/>
                    <a:pt x="229" y="230"/>
                    <a:pt x="261" y="343"/>
                  </a:cubicBezTo>
                  <a:cubicBezTo>
                    <a:pt x="292" y="452"/>
                    <a:pt x="330" y="564"/>
                    <a:pt x="375" y="678"/>
                  </a:cubicBezTo>
                  <a:cubicBezTo>
                    <a:pt x="419" y="563"/>
                    <a:pt x="457" y="451"/>
                    <a:pt x="488" y="343"/>
                  </a:cubicBezTo>
                  <a:cubicBezTo>
                    <a:pt x="520" y="230"/>
                    <a:pt x="546" y="115"/>
                    <a:pt x="565" y="0"/>
                  </a:cubicBezTo>
                  <a:cubicBezTo>
                    <a:pt x="737" y="0"/>
                    <a:pt x="737" y="0"/>
                    <a:pt x="737" y="0"/>
                  </a:cubicBezTo>
                  <a:cubicBezTo>
                    <a:pt x="711" y="147"/>
                    <a:pt x="674" y="292"/>
                    <a:pt x="627" y="433"/>
                  </a:cubicBezTo>
                  <a:cubicBezTo>
                    <a:pt x="579" y="578"/>
                    <a:pt x="522" y="720"/>
                    <a:pt x="455" y="857"/>
                  </a:cubicBezTo>
                  <a:lnTo>
                    <a:pt x="284" y="8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2" name="Freeform 9">
              <a:extLst>
                <a:ext uri="{FF2B5EF4-FFF2-40B4-BE49-F238E27FC236}">
                  <a16:creationId xmlns:a16="http://schemas.microsoft.com/office/drawing/2014/main" id="{7240DE71-3B02-4A44-9C55-639D051E65D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67" y="1676"/>
              <a:ext cx="274" cy="417"/>
            </a:xfrm>
            <a:custGeom>
              <a:avLst/>
              <a:gdLst>
                <a:gd name="T0" fmla="*/ 0 w 274"/>
                <a:gd name="T1" fmla="*/ 417 h 417"/>
                <a:gd name="T2" fmla="*/ 0 w 274"/>
                <a:gd name="T3" fmla="*/ 0 h 417"/>
                <a:gd name="T4" fmla="*/ 274 w 274"/>
                <a:gd name="T5" fmla="*/ 0 h 417"/>
                <a:gd name="T6" fmla="*/ 274 w 274"/>
                <a:gd name="T7" fmla="*/ 69 h 417"/>
                <a:gd name="T8" fmla="*/ 84 w 274"/>
                <a:gd name="T9" fmla="*/ 69 h 417"/>
                <a:gd name="T10" fmla="*/ 84 w 274"/>
                <a:gd name="T11" fmla="*/ 170 h 417"/>
                <a:gd name="T12" fmla="*/ 265 w 274"/>
                <a:gd name="T13" fmla="*/ 170 h 417"/>
                <a:gd name="T14" fmla="*/ 265 w 274"/>
                <a:gd name="T15" fmla="*/ 239 h 417"/>
                <a:gd name="T16" fmla="*/ 84 w 274"/>
                <a:gd name="T17" fmla="*/ 239 h 417"/>
                <a:gd name="T18" fmla="*/ 84 w 274"/>
                <a:gd name="T19" fmla="*/ 348 h 417"/>
                <a:gd name="T20" fmla="*/ 274 w 274"/>
                <a:gd name="T21" fmla="*/ 348 h 417"/>
                <a:gd name="T22" fmla="*/ 274 w 274"/>
                <a:gd name="T23" fmla="*/ 417 h 417"/>
                <a:gd name="T24" fmla="*/ 0 w 274"/>
                <a:gd name="T25" fmla="*/ 417 h 4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417">
                  <a:moveTo>
                    <a:pt x="0" y="417"/>
                  </a:moveTo>
                  <a:lnTo>
                    <a:pt x="0" y="0"/>
                  </a:lnTo>
                  <a:lnTo>
                    <a:pt x="274" y="0"/>
                  </a:lnTo>
                  <a:lnTo>
                    <a:pt x="274" y="69"/>
                  </a:lnTo>
                  <a:lnTo>
                    <a:pt x="84" y="69"/>
                  </a:lnTo>
                  <a:lnTo>
                    <a:pt x="84" y="170"/>
                  </a:lnTo>
                  <a:lnTo>
                    <a:pt x="265" y="170"/>
                  </a:lnTo>
                  <a:lnTo>
                    <a:pt x="265" y="239"/>
                  </a:lnTo>
                  <a:lnTo>
                    <a:pt x="84" y="239"/>
                  </a:lnTo>
                  <a:lnTo>
                    <a:pt x="84" y="348"/>
                  </a:lnTo>
                  <a:lnTo>
                    <a:pt x="274" y="348"/>
                  </a:lnTo>
                  <a:lnTo>
                    <a:pt x="274" y="417"/>
                  </a:lnTo>
                  <a:lnTo>
                    <a:pt x="0" y="4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3" name="Freeform 10">
              <a:extLst>
                <a:ext uri="{FF2B5EF4-FFF2-40B4-BE49-F238E27FC236}">
                  <a16:creationId xmlns:a16="http://schemas.microsoft.com/office/drawing/2014/main" id="{4A53257B-335A-48CD-823F-07C3EB75074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05" y="1676"/>
              <a:ext cx="332" cy="417"/>
            </a:xfrm>
            <a:custGeom>
              <a:avLst/>
              <a:gdLst>
                <a:gd name="T0" fmla="*/ 0 w 332"/>
                <a:gd name="T1" fmla="*/ 417 h 417"/>
                <a:gd name="T2" fmla="*/ 0 w 332"/>
                <a:gd name="T3" fmla="*/ 0 h 417"/>
                <a:gd name="T4" fmla="*/ 79 w 332"/>
                <a:gd name="T5" fmla="*/ 0 h 417"/>
                <a:gd name="T6" fmla="*/ 250 w 332"/>
                <a:gd name="T7" fmla="*/ 279 h 417"/>
                <a:gd name="T8" fmla="*/ 250 w 332"/>
                <a:gd name="T9" fmla="*/ 0 h 417"/>
                <a:gd name="T10" fmla="*/ 332 w 332"/>
                <a:gd name="T11" fmla="*/ 0 h 417"/>
                <a:gd name="T12" fmla="*/ 332 w 332"/>
                <a:gd name="T13" fmla="*/ 417 h 417"/>
                <a:gd name="T14" fmla="*/ 254 w 332"/>
                <a:gd name="T15" fmla="*/ 417 h 417"/>
                <a:gd name="T16" fmla="*/ 82 w 332"/>
                <a:gd name="T17" fmla="*/ 137 h 417"/>
                <a:gd name="T18" fmla="*/ 82 w 332"/>
                <a:gd name="T19" fmla="*/ 417 h 417"/>
                <a:gd name="T20" fmla="*/ 0 w 332"/>
                <a:gd name="T21" fmla="*/ 417 h 4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32" h="417">
                  <a:moveTo>
                    <a:pt x="0" y="417"/>
                  </a:moveTo>
                  <a:lnTo>
                    <a:pt x="0" y="0"/>
                  </a:lnTo>
                  <a:lnTo>
                    <a:pt x="79" y="0"/>
                  </a:lnTo>
                  <a:lnTo>
                    <a:pt x="250" y="279"/>
                  </a:lnTo>
                  <a:lnTo>
                    <a:pt x="250" y="0"/>
                  </a:lnTo>
                  <a:lnTo>
                    <a:pt x="332" y="0"/>
                  </a:lnTo>
                  <a:lnTo>
                    <a:pt x="332" y="417"/>
                  </a:lnTo>
                  <a:lnTo>
                    <a:pt x="254" y="417"/>
                  </a:lnTo>
                  <a:lnTo>
                    <a:pt x="82" y="137"/>
                  </a:lnTo>
                  <a:lnTo>
                    <a:pt x="82" y="417"/>
                  </a:lnTo>
                  <a:lnTo>
                    <a:pt x="0" y="4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4" name="Freeform 11">
              <a:extLst>
                <a:ext uri="{FF2B5EF4-FFF2-40B4-BE49-F238E27FC236}">
                  <a16:creationId xmlns:a16="http://schemas.microsoft.com/office/drawing/2014/main" id="{CE4E6010-6819-43AB-AD54-9D39349E808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8" y="1676"/>
              <a:ext cx="324" cy="417"/>
            </a:xfrm>
            <a:custGeom>
              <a:avLst/>
              <a:gdLst>
                <a:gd name="T0" fmla="*/ 324 w 324"/>
                <a:gd name="T1" fmla="*/ 0 h 417"/>
                <a:gd name="T2" fmla="*/ 324 w 324"/>
                <a:gd name="T3" fmla="*/ 70 h 417"/>
                <a:gd name="T4" fmla="*/ 203 w 324"/>
                <a:gd name="T5" fmla="*/ 70 h 417"/>
                <a:gd name="T6" fmla="*/ 203 w 324"/>
                <a:gd name="T7" fmla="*/ 417 h 417"/>
                <a:gd name="T8" fmla="*/ 120 w 324"/>
                <a:gd name="T9" fmla="*/ 417 h 417"/>
                <a:gd name="T10" fmla="*/ 120 w 324"/>
                <a:gd name="T11" fmla="*/ 70 h 417"/>
                <a:gd name="T12" fmla="*/ 0 w 324"/>
                <a:gd name="T13" fmla="*/ 70 h 417"/>
                <a:gd name="T14" fmla="*/ 0 w 324"/>
                <a:gd name="T15" fmla="*/ 0 h 417"/>
                <a:gd name="T16" fmla="*/ 324 w 324"/>
                <a:gd name="T17" fmla="*/ 0 h 4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4" h="417">
                  <a:moveTo>
                    <a:pt x="324" y="0"/>
                  </a:moveTo>
                  <a:lnTo>
                    <a:pt x="324" y="70"/>
                  </a:lnTo>
                  <a:lnTo>
                    <a:pt x="203" y="70"/>
                  </a:lnTo>
                  <a:lnTo>
                    <a:pt x="203" y="417"/>
                  </a:lnTo>
                  <a:lnTo>
                    <a:pt x="120" y="417"/>
                  </a:lnTo>
                  <a:lnTo>
                    <a:pt x="120" y="70"/>
                  </a:lnTo>
                  <a:lnTo>
                    <a:pt x="0" y="70"/>
                  </a:lnTo>
                  <a:lnTo>
                    <a:pt x="0" y="0"/>
                  </a:lnTo>
                  <a:lnTo>
                    <a:pt x="32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5" name="Rectangle 12">
              <a:extLst>
                <a:ext uri="{FF2B5EF4-FFF2-40B4-BE49-F238E27FC236}">
                  <a16:creationId xmlns:a16="http://schemas.microsoft.com/office/drawing/2014/main" id="{0DB8BFF6-67D5-4669-9AD2-249B145228C7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4864" y="1676"/>
              <a:ext cx="83" cy="41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6" name="Freeform 13">
              <a:extLst>
                <a:ext uri="{FF2B5EF4-FFF2-40B4-BE49-F238E27FC236}">
                  <a16:creationId xmlns:a16="http://schemas.microsoft.com/office/drawing/2014/main" id="{4CA38205-F013-4D25-9410-0FC502544AC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26" y="1676"/>
              <a:ext cx="332" cy="417"/>
            </a:xfrm>
            <a:custGeom>
              <a:avLst/>
              <a:gdLst>
                <a:gd name="T0" fmla="*/ 0 w 332"/>
                <a:gd name="T1" fmla="*/ 417 h 417"/>
                <a:gd name="T2" fmla="*/ 0 w 332"/>
                <a:gd name="T3" fmla="*/ 0 h 417"/>
                <a:gd name="T4" fmla="*/ 79 w 332"/>
                <a:gd name="T5" fmla="*/ 0 h 417"/>
                <a:gd name="T6" fmla="*/ 250 w 332"/>
                <a:gd name="T7" fmla="*/ 279 h 417"/>
                <a:gd name="T8" fmla="*/ 250 w 332"/>
                <a:gd name="T9" fmla="*/ 0 h 417"/>
                <a:gd name="T10" fmla="*/ 332 w 332"/>
                <a:gd name="T11" fmla="*/ 0 h 417"/>
                <a:gd name="T12" fmla="*/ 332 w 332"/>
                <a:gd name="T13" fmla="*/ 417 h 417"/>
                <a:gd name="T14" fmla="*/ 254 w 332"/>
                <a:gd name="T15" fmla="*/ 417 h 417"/>
                <a:gd name="T16" fmla="*/ 82 w 332"/>
                <a:gd name="T17" fmla="*/ 137 h 417"/>
                <a:gd name="T18" fmla="*/ 82 w 332"/>
                <a:gd name="T19" fmla="*/ 417 h 417"/>
                <a:gd name="T20" fmla="*/ 0 w 332"/>
                <a:gd name="T21" fmla="*/ 417 h 4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32" h="417">
                  <a:moveTo>
                    <a:pt x="0" y="417"/>
                  </a:moveTo>
                  <a:lnTo>
                    <a:pt x="0" y="0"/>
                  </a:lnTo>
                  <a:lnTo>
                    <a:pt x="79" y="0"/>
                  </a:lnTo>
                  <a:lnTo>
                    <a:pt x="250" y="279"/>
                  </a:lnTo>
                  <a:lnTo>
                    <a:pt x="250" y="0"/>
                  </a:lnTo>
                  <a:lnTo>
                    <a:pt x="332" y="0"/>
                  </a:lnTo>
                  <a:lnTo>
                    <a:pt x="332" y="417"/>
                  </a:lnTo>
                  <a:lnTo>
                    <a:pt x="254" y="417"/>
                  </a:lnTo>
                  <a:lnTo>
                    <a:pt x="82" y="137"/>
                  </a:lnTo>
                  <a:lnTo>
                    <a:pt x="82" y="417"/>
                  </a:lnTo>
                  <a:lnTo>
                    <a:pt x="0" y="4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7" name="Freeform 14">
              <a:extLst>
                <a:ext uri="{FF2B5EF4-FFF2-40B4-BE49-F238E27FC236}">
                  <a16:creationId xmlns:a16="http://schemas.microsoft.com/office/drawing/2014/main" id="{446E0708-B50D-436E-B349-CE677ED548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15" y="1666"/>
              <a:ext cx="345" cy="436"/>
            </a:xfrm>
            <a:custGeom>
              <a:avLst/>
              <a:gdLst>
                <a:gd name="T0" fmla="*/ 370 w 708"/>
                <a:gd name="T1" fmla="*/ 896 h 896"/>
                <a:gd name="T2" fmla="*/ 0 w 708"/>
                <a:gd name="T3" fmla="*/ 455 h 896"/>
                <a:gd name="T4" fmla="*/ 91 w 708"/>
                <a:gd name="T5" fmla="*/ 121 h 896"/>
                <a:gd name="T6" fmla="*/ 379 w 708"/>
                <a:gd name="T7" fmla="*/ 1 h 896"/>
                <a:gd name="T8" fmla="*/ 543 w 708"/>
                <a:gd name="T9" fmla="*/ 27 h 896"/>
                <a:gd name="T10" fmla="*/ 683 w 708"/>
                <a:gd name="T11" fmla="*/ 113 h 896"/>
                <a:gd name="T12" fmla="*/ 606 w 708"/>
                <a:gd name="T13" fmla="*/ 224 h 896"/>
                <a:gd name="T14" fmla="*/ 505 w 708"/>
                <a:gd name="T15" fmla="*/ 162 h 896"/>
                <a:gd name="T16" fmla="*/ 393 w 708"/>
                <a:gd name="T17" fmla="*/ 143 h 896"/>
                <a:gd name="T18" fmla="*/ 224 w 708"/>
                <a:gd name="T19" fmla="*/ 220 h 896"/>
                <a:gd name="T20" fmla="*/ 174 w 708"/>
                <a:gd name="T21" fmla="*/ 455 h 896"/>
                <a:gd name="T22" fmla="*/ 221 w 708"/>
                <a:gd name="T23" fmla="*/ 684 h 896"/>
                <a:gd name="T24" fmla="*/ 369 w 708"/>
                <a:gd name="T25" fmla="*/ 753 h 896"/>
                <a:gd name="T26" fmla="*/ 500 w 708"/>
                <a:gd name="T27" fmla="*/ 703 h 896"/>
                <a:gd name="T28" fmla="*/ 540 w 708"/>
                <a:gd name="T29" fmla="*/ 562 h 896"/>
                <a:gd name="T30" fmla="*/ 540 w 708"/>
                <a:gd name="T31" fmla="*/ 522 h 896"/>
                <a:gd name="T32" fmla="*/ 361 w 708"/>
                <a:gd name="T33" fmla="*/ 522 h 896"/>
                <a:gd name="T34" fmla="*/ 361 w 708"/>
                <a:gd name="T35" fmla="*/ 379 h 896"/>
                <a:gd name="T36" fmla="*/ 708 w 708"/>
                <a:gd name="T37" fmla="*/ 379 h 896"/>
                <a:gd name="T38" fmla="*/ 708 w 708"/>
                <a:gd name="T39" fmla="*/ 546 h 896"/>
                <a:gd name="T40" fmla="*/ 627 w 708"/>
                <a:gd name="T41" fmla="*/ 803 h 896"/>
                <a:gd name="T42" fmla="*/ 370 w 708"/>
                <a:gd name="T43" fmla="*/ 896 h 8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708" h="896">
                  <a:moveTo>
                    <a:pt x="370" y="896"/>
                  </a:moveTo>
                  <a:cubicBezTo>
                    <a:pt x="123" y="896"/>
                    <a:pt x="0" y="749"/>
                    <a:pt x="0" y="455"/>
                  </a:cubicBezTo>
                  <a:cubicBezTo>
                    <a:pt x="0" y="312"/>
                    <a:pt x="30" y="201"/>
                    <a:pt x="91" y="121"/>
                  </a:cubicBezTo>
                  <a:cubicBezTo>
                    <a:pt x="152" y="41"/>
                    <a:pt x="248" y="1"/>
                    <a:pt x="379" y="1"/>
                  </a:cubicBezTo>
                  <a:cubicBezTo>
                    <a:pt x="435" y="0"/>
                    <a:pt x="491" y="9"/>
                    <a:pt x="543" y="27"/>
                  </a:cubicBezTo>
                  <a:cubicBezTo>
                    <a:pt x="595" y="46"/>
                    <a:pt x="643" y="75"/>
                    <a:pt x="683" y="113"/>
                  </a:cubicBezTo>
                  <a:cubicBezTo>
                    <a:pt x="606" y="224"/>
                    <a:pt x="606" y="224"/>
                    <a:pt x="606" y="224"/>
                  </a:cubicBezTo>
                  <a:cubicBezTo>
                    <a:pt x="577" y="197"/>
                    <a:pt x="543" y="176"/>
                    <a:pt x="505" y="162"/>
                  </a:cubicBezTo>
                  <a:cubicBezTo>
                    <a:pt x="469" y="149"/>
                    <a:pt x="431" y="143"/>
                    <a:pt x="393" y="143"/>
                  </a:cubicBezTo>
                  <a:cubicBezTo>
                    <a:pt x="313" y="143"/>
                    <a:pt x="256" y="169"/>
                    <a:pt x="224" y="220"/>
                  </a:cubicBezTo>
                  <a:cubicBezTo>
                    <a:pt x="191" y="271"/>
                    <a:pt x="174" y="349"/>
                    <a:pt x="174" y="455"/>
                  </a:cubicBezTo>
                  <a:cubicBezTo>
                    <a:pt x="174" y="561"/>
                    <a:pt x="190" y="637"/>
                    <a:pt x="221" y="684"/>
                  </a:cubicBezTo>
                  <a:cubicBezTo>
                    <a:pt x="254" y="731"/>
                    <a:pt x="311" y="758"/>
                    <a:pt x="369" y="753"/>
                  </a:cubicBezTo>
                  <a:cubicBezTo>
                    <a:pt x="418" y="758"/>
                    <a:pt x="467" y="739"/>
                    <a:pt x="500" y="703"/>
                  </a:cubicBezTo>
                  <a:cubicBezTo>
                    <a:pt x="529" y="662"/>
                    <a:pt x="544" y="612"/>
                    <a:pt x="540" y="562"/>
                  </a:cubicBezTo>
                  <a:cubicBezTo>
                    <a:pt x="540" y="522"/>
                    <a:pt x="540" y="522"/>
                    <a:pt x="540" y="522"/>
                  </a:cubicBezTo>
                  <a:cubicBezTo>
                    <a:pt x="361" y="522"/>
                    <a:pt x="361" y="522"/>
                    <a:pt x="361" y="522"/>
                  </a:cubicBezTo>
                  <a:cubicBezTo>
                    <a:pt x="361" y="379"/>
                    <a:pt x="361" y="379"/>
                    <a:pt x="361" y="379"/>
                  </a:cubicBezTo>
                  <a:cubicBezTo>
                    <a:pt x="708" y="379"/>
                    <a:pt x="708" y="379"/>
                    <a:pt x="708" y="379"/>
                  </a:cubicBezTo>
                  <a:cubicBezTo>
                    <a:pt x="708" y="546"/>
                    <a:pt x="708" y="546"/>
                    <a:pt x="708" y="546"/>
                  </a:cubicBezTo>
                  <a:cubicBezTo>
                    <a:pt x="708" y="655"/>
                    <a:pt x="681" y="741"/>
                    <a:pt x="627" y="803"/>
                  </a:cubicBezTo>
                  <a:cubicBezTo>
                    <a:pt x="573" y="865"/>
                    <a:pt x="488" y="896"/>
                    <a:pt x="370" y="8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8" name="Freeform 15">
              <a:extLst>
                <a:ext uri="{FF2B5EF4-FFF2-40B4-BE49-F238E27FC236}">
                  <a16:creationId xmlns:a16="http://schemas.microsoft.com/office/drawing/2014/main" id="{A9CEA2F8-7EB9-455D-B22D-D6BAE00304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837" y="2227"/>
              <a:ext cx="265" cy="418"/>
            </a:xfrm>
            <a:custGeom>
              <a:avLst/>
              <a:gdLst>
                <a:gd name="T0" fmla="*/ 0 w 265"/>
                <a:gd name="T1" fmla="*/ 418 h 418"/>
                <a:gd name="T2" fmla="*/ 0 w 265"/>
                <a:gd name="T3" fmla="*/ 0 h 418"/>
                <a:gd name="T4" fmla="*/ 265 w 265"/>
                <a:gd name="T5" fmla="*/ 0 h 418"/>
                <a:gd name="T6" fmla="*/ 265 w 265"/>
                <a:gd name="T7" fmla="*/ 70 h 418"/>
                <a:gd name="T8" fmla="*/ 83 w 265"/>
                <a:gd name="T9" fmla="*/ 70 h 418"/>
                <a:gd name="T10" fmla="*/ 83 w 265"/>
                <a:gd name="T11" fmla="*/ 182 h 418"/>
                <a:gd name="T12" fmla="*/ 253 w 265"/>
                <a:gd name="T13" fmla="*/ 182 h 418"/>
                <a:gd name="T14" fmla="*/ 253 w 265"/>
                <a:gd name="T15" fmla="*/ 252 h 418"/>
                <a:gd name="T16" fmla="*/ 83 w 265"/>
                <a:gd name="T17" fmla="*/ 252 h 418"/>
                <a:gd name="T18" fmla="*/ 83 w 265"/>
                <a:gd name="T19" fmla="*/ 418 h 418"/>
                <a:gd name="T20" fmla="*/ 0 w 265"/>
                <a:gd name="T21" fmla="*/ 418 h 4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65" h="418">
                  <a:moveTo>
                    <a:pt x="0" y="418"/>
                  </a:moveTo>
                  <a:lnTo>
                    <a:pt x="0" y="0"/>
                  </a:lnTo>
                  <a:lnTo>
                    <a:pt x="265" y="0"/>
                  </a:lnTo>
                  <a:lnTo>
                    <a:pt x="265" y="70"/>
                  </a:lnTo>
                  <a:lnTo>
                    <a:pt x="83" y="70"/>
                  </a:lnTo>
                  <a:lnTo>
                    <a:pt x="83" y="182"/>
                  </a:lnTo>
                  <a:lnTo>
                    <a:pt x="253" y="182"/>
                  </a:lnTo>
                  <a:lnTo>
                    <a:pt x="253" y="252"/>
                  </a:lnTo>
                  <a:lnTo>
                    <a:pt x="83" y="252"/>
                  </a:lnTo>
                  <a:lnTo>
                    <a:pt x="83" y="418"/>
                  </a:lnTo>
                  <a:lnTo>
                    <a:pt x="0" y="4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9" name="Freeform 16">
              <a:extLst>
                <a:ext uri="{FF2B5EF4-FFF2-40B4-BE49-F238E27FC236}">
                  <a16:creationId xmlns:a16="http://schemas.microsoft.com/office/drawing/2014/main" id="{BDD3820E-5FA6-4DA4-971C-EBEA3C8FB05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140" y="2218"/>
              <a:ext cx="365" cy="436"/>
            </a:xfrm>
            <a:custGeom>
              <a:avLst/>
              <a:gdLst>
                <a:gd name="T0" fmla="*/ 375 w 749"/>
                <a:gd name="T1" fmla="*/ 896 h 896"/>
                <a:gd name="T2" fmla="*/ 97 w 749"/>
                <a:gd name="T3" fmla="*/ 784 h 896"/>
                <a:gd name="T4" fmla="*/ 0 w 749"/>
                <a:gd name="T5" fmla="*/ 448 h 896"/>
                <a:gd name="T6" fmla="*/ 97 w 749"/>
                <a:gd name="T7" fmla="*/ 112 h 896"/>
                <a:gd name="T8" fmla="*/ 375 w 749"/>
                <a:gd name="T9" fmla="*/ 0 h 896"/>
                <a:gd name="T10" fmla="*/ 652 w 749"/>
                <a:gd name="T11" fmla="*/ 112 h 896"/>
                <a:gd name="T12" fmla="*/ 749 w 749"/>
                <a:gd name="T13" fmla="*/ 448 h 896"/>
                <a:gd name="T14" fmla="*/ 652 w 749"/>
                <a:gd name="T15" fmla="*/ 784 h 896"/>
                <a:gd name="T16" fmla="*/ 375 w 749"/>
                <a:gd name="T17" fmla="*/ 896 h 896"/>
                <a:gd name="T18" fmla="*/ 375 w 749"/>
                <a:gd name="T19" fmla="*/ 753 h 896"/>
                <a:gd name="T20" fmla="*/ 526 w 749"/>
                <a:gd name="T21" fmla="*/ 681 h 896"/>
                <a:gd name="T22" fmla="*/ 574 w 749"/>
                <a:gd name="T23" fmla="*/ 448 h 896"/>
                <a:gd name="T24" fmla="*/ 526 w 749"/>
                <a:gd name="T25" fmla="*/ 215 h 896"/>
                <a:gd name="T26" fmla="*/ 250 w 749"/>
                <a:gd name="T27" fmla="*/ 187 h 896"/>
                <a:gd name="T28" fmla="*/ 223 w 749"/>
                <a:gd name="T29" fmla="*/ 215 h 896"/>
                <a:gd name="T30" fmla="*/ 175 w 749"/>
                <a:gd name="T31" fmla="*/ 448 h 896"/>
                <a:gd name="T32" fmla="*/ 223 w 749"/>
                <a:gd name="T33" fmla="*/ 681 h 896"/>
                <a:gd name="T34" fmla="*/ 375 w 749"/>
                <a:gd name="T35" fmla="*/ 753 h 8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49" h="896">
                  <a:moveTo>
                    <a:pt x="375" y="896"/>
                  </a:moveTo>
                  <a:cubicBezTo>
                    <a:pt x="254" y="896"/>
                    <a:pt x="161" y="858"/>
                    <a:pt x="97" y="784"/>
                  </a:cubicBezTo>
                  <a:cubicBezTo>
                    <a:pt x="33" y="709"/>
                    <a:pt x="0" y="597"/>
                    <a:pt x="0" y="448"/>
                  </a:cubicBezTo>
                  <a:cubicBezTo>
                    <a:pt x="0" y="299"/>
                    <a:pt x="33" y="187"/>
                    <a:pt x="97" y="112"/>
                  </a:cubicBezTo>
                  <a:cubicBezTo>
                    <a:pt x="161" y="38"/>
                    <a:pt x="254" y="0"/>
                    <a:pt x="375" y="0"/>
                  </a:cubicBezTo>
                  <a:cubicBezTo>
                    <a:pt x="495" y="0"/>
                    <a:pt x="588" y="38"/>
                    <a:pt x="652" y="112"/>
                  </a:cubicBezTo>
                  <a:cubicBezTo>
                    <a:pt x="717" y="187"/>
                    <a:pt x="749" y="299"/>
                    <a:pt x="749" y="448"/>
                  </a:cubicBezTo>
                  <a:cubicBezTo>
                    <a:pt x="749" y="597"/>
                    <a:pt x="717" y="709"/>
                    <a:pt x="652" y="784"/>
                  </a:cubicBezTo>
                  <a:cubicBezTo>
                    <a:pt x="588" y="858"/>
                    <a:pt x="495" y="896"/>
                    <a:pt x="375" y="896"/>
                  </a:cubicBezTo>
                  <a:close/>
                  <a:moveTo>
                    <a:pt x="375" y="753"/>
                  </a:moveTo>
                  <a:cubicBezTo>
                    <a:pt x="434" y="758"/>
                    <a:pt x="492" y="730"/>
                    <a:pt x="526" y="681"/>
                  </a:cubicBezTo>
                  <a:cubicBezTo>
                    <a:pt x="558" y="633"/>
                    <a:pt x="574" y="555"/>
                    <a:pt x="574" y="448"/>
                  </a:cubicBezTo>
                  <a:cubicBezTo>
                    <a:pt x="574" y="341"/>
                    <a:pt x="558" y="263"/>
                    <a:pt x="526" y="215"/>
                  </a:cubicBezTo>
                  <a:cubicBezTo>
                    <a:pt x="458" y="131"/>
                    <a:pt x="334" y="119"/>
                    <a:pt x="250" y="187"/>
                  </a:cubicBezTo>
                  <a:cubicBezTo>
                    <a:pt x="240" y="196"/>
                    <a:pt x="231" y="205"/>
                    <a:pt x="223" y="215"/>
                  </a:cubicBezTo>
                  <a:cubicBezTo>
                    <a:pt x="191" y="263"/>
                    <a:pt x="175" y="341"/>
                    <a:pt x="175" y="448"/>
                  </a:cubicBezTo>
                  <a:cubicBezTo>
                    <a:pt x="175" y="555"/>
                    <a:pt x="191" y="633"/>
                    <a:pt x="223" y="681"/>
                  </a:cubicBezTo>
                  <a:cubicBezTo>
                    <a:pt x="257" y="730"/>
                    <a:pt x="315" y="758"/>
                    <a:pt x="375" y="7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0" name="Freeform 17">
              <a:extLst>
                <a:ext uri="{FF2B5EF4-FFF2-40B4-BE49-F238E27FC236}">
                  <a16:creationId xmlns:a16="http://schemas.microsoft.com/office/drawing/2014/main" id="{76DC17F7-F40B-4089-93A0-0C3ED7633CB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59" y="2227"/>
              <a:ext cx="335" cy="418"/>
            </a:xfrm>
            <a:custGeom>
              <a:avLst/>
              <a:gdLst>
                <a:gd name="T0" fmla="*/ 0 w 688"/>
                <a:gd name="T1" fmla="*/ 858 h 858"/>
                <a:gd name="T2" fmla="*/ 0 w 688"/>
                <a:gd name="T3" fmla="*/ 0 h 858"/>
                <a:gd name="T4" fmla="*/ 305 w 688"/>
                <a:gd name="T5" fmla="*/ 0 h 858"/>
                <a:gd name="T6" fmla="*/ 548 w 688"/>
                <a:gd name="T7" fmla="*/ 67 h 858"/>
                <a:gd name="T8" fmla="*/ 629 w 688"/>
                <a:gd name="T9" fmla="*/ 261 h 858"/>
                <a:gd name="T10" fmla="*/ 588 w 688"/>
                <a:gd name="T11" fmla="*/ 414 h 858"/>
                <a:gd name="T12" fmla="*/ 456 w 688"/>
                <a:gd name="T13" fmla="*/ 504 h 858"/>
                <a:gd name="T14" fmla="*/ 557 w 688"/>
                <a:gd name="T15" fmla="*/ 627 h 858"/>
                <a:gd name="T16" fmla="*/ 629 w 688"/>
                <a:gd name="T17" fmla="*/ 736 h 858"/>
                <a:gd name="T18" fmla="*/ 688 w 688"/>
                <a:gd name="T19" fmla="*/ 858 h 858"/>
                <a:gd name="T20" fmla="*/ 499 w 688"/>
                <a:gd name="T21" fmla="*/ 858 h 858"/>
                <a:gd name="T22" fmla="*/ 443 w 688"/>
                <a:gd name="T23" fmla="*/ 742 h 858"/>
                <a:gd name="T24" fmla="*/ 375 w 688"/>
                <a:gd name="T25" fmla="*/ 636 h 858"/>
                <a:gd name="T26" fmla="*/ 280 w 688"/>
                <a:gd name="T27" fmla="*/ 522 h 858"/>
                <a:gd name="T28" fmla="*/ 169 w 688"/>
                <a:gd name="T29" fmla="*/ 522 h 858"/>
                <a:gd name="T30" fmla="*/ 169 w 688"/>
                <a:gd name="T31" fmla="*/ 858 h 858"/>
                <a:gd name="T32" fmla="*/ 0 w 688"/>
                <a:gd name="T33" fmla="*/ 858 h 858"/>
                <a:gd name="T34" fmla="*/ 295 w 688"/>
                <a:gd name="T35" fmla="*/ 135 h 858"/>
                <a:gd name="T36" fmla="*/ 169 w 688"/>
                <a:gd name="T37" fmla="*/ 135 h 858"/>
                <a:gd name="T38" fmla="*/ 169 w 688"/>
                <a:gd name="T39" fmla="*/ 388 h 858"/>
                <a:gd name="T40" fmla="*/ 295 w 688"/>
                <a:gd name="T41" fmla="*/ 388 h 858"/>
                <a:gd name="T42" fmla="*/ 417 w 688"/>
                <a:gd name="T43" fmla="*/ 358 h 858"/>
                <a:gd name="T44" fmla="*/ 458 w 688"/>
                <a:gd name="T45" fmla="*/ 261 h 858"/>
                <a:gd name="T46" fmla="*/ 295 w 688"/>
                <a:gd name="T47" fmla="*/ 135 h 8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88" h="858">
                  <a:moveTo>
                    <a:pt x="0" y="858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305" y="0"/>
                    <a:pt x="305" y="0"/>
                    <a:pt x="305" y="0"/>
                  </a:cubicBezTo>
                  <a:cubicBezTo>
                    <a:pt x="413" y="0"/>
                    <a:pt x="494" y="23"/>
                    <a:pt x="548" y="67"/>
                  </a:cubicBezTo>
                  <a:cubicBezTo>
                    <a:pt x="604" y="115"/>
                    <a:pt x="634" y="187"/>
                    <a:pt x="629" y="261"/>
                  </a:cubicBezTo>
                  <a:cubicBezTo>
                    <a:pt x="631" y="315"/>
                    <a:pt x="617" y="369"/>
                    <a:pt x="588" y="414"/>
                  </a:cubicBezTo>
                  <a:cubicBezTo>
                    <a:pt x="556" y="459"/>
                    <a:pt x="509" y="491"/>
                    <a:pt x="456" y="504"/>
                  </a:cubicBezTo>
                  <a:cubicBezTo>
                    <a:pt x="496" y="549"/>
                    <a:pt x="530" y="590"/>
                    <a:pt x="557" y="627"/>
                  </a:cubicBezTo>
                  <a:cubicBezTo>
                    <a:pt x="584" y="662"/>
                    <a:pt x="608" y="698"/>
                    <a:pt x="629" y="736"/>
                  </a:cubicBezTo>
                  <a:cubicBezTo>
                    <a:pt x="651" y="776"/>
                    <a:pt x="671" y="816"/>
                    <a:pt x="688" y="858"/>
                  </a:cubicBezTo>
                  <a:cubicBezTo>
                    <a:pt x="499" y="858"/>
                    <a:pt x="499" y="858"/>
                    <a:pt x="499" y="858"/>
                  </a:cubicBezTo>
                  <a:cubicBezTo>
                    <a:pt x="482" y="818"/>
                    <a:pt x="464" y="779"/>
                    <a:pt x="443" y="742"/>
                  </a:cubicBezTo>
                  <a:cubicBezTo>
                    <a:pt x="423" y="705"/>
                    <a:pt x="400" y="670"/>
                    <a:pt x="375" y="636"/>
                  </a:cubicBezTo>
                  <a:cubicBezTo>
                    <a:pt x="349" y="601"/>
                    <a:pt x="317" y="563"/>
                    <a:pt x="280" y="522"/>
                  </a:cubicBezTo>
                  <a:cubicBezTo>
                    <a:pt x="169" y="522"/>
                    <a:pt x="169" y="522"/>
                    <a:pt x="169" y="522"/>
                  </a:cubicBezTo>
                  <a:cubicBezTo>
                    <a:pt x="169" y="858"/>
                    <a:pt x="169" y="858"/>
                    <a:pt x="169" y="858"/>
                  </a:cubicBezTo>
                  <a:lnTo>
                    <a:pt x="0" y="858"/>
                  </a:lnTo>
                  <a:close/>
                  <a:moveTo>
                    <a:pt x="295" y="135"/>
                  </a:moveTo>
                  <a:cubicBezTo>
                    <a:pt x="169" y="135"/>
                    <a:pt x="169" y="135"/>
                    <a:pt x="169" y="135"/>
                  </a:cubicBezTo>
                  <a:cubicBezTo>
                    <a:pt x="169" y="388"/>
                    <a:pt x="169" y="388"/>
                    <a:pt x="169" y="388"/>
                  </a:cubicBezTo>
                  <a:cubicBezTo>
                    <a:pt x="295" y="388"/>
                    <a:pt x="295" y="388"/>
                    <a:pt x="295" y="388"/>
                  </a:cubicBezTo>
                  <a:cubicBezTo>
                    <a:pt x="338" y="391"/>
                    <a:pt x="380" y="380"/>
                    <a:pt x="417" y="358"/>
                  </a:cubicBezTo>
                  <a:cubicBezTo>
                    <a:pt x="445" y="334"/>
                    <a:pt x="461" y="298"/>
                    <a:pt x="458" y="261"/>
                  </a:cubicBezTo>
                  <a:cubicBezTo>
                    <a:pt x="458" y="177"/>
                    <a:pt x="404" y="135"/>
                    <a:pt x="295" y="1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1" name="Freeform 18">
              <a:extLst>
                <a:ext uri="{FF2B5EF4-FFF2-40B4-BE49-F238E27FC236}">
                  <a16:creationId xmlns:a16="http://schemas.microsoft.com/office/drawing/2014/main" id="{629504B7-118E-4CCB-9416-14871B967D8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90" y="2227"/>
              <a:ext cx="262" cy="418"/>
            </a:xfrm>
            <a:custGeom>
              <a:avLst/>
              <a:gdLst>
                <a:gd name="T0" fmla="*/ 0 w 262"/>
                <a:gd name="T1" fmla="*/ 418 h 418"/>
                <a:gd name="T2" fmla="*/ 0 w 262"/>
                <a:gd name="T3" fmla="*/ 0 h 418"/>
                <a:gd name="T4" fmla="*/ 83 w 262"/>
                <a:gd name="T5" fmla="*/ 0 h 418"/>
                <a:gd name="T6" fmla="*/ 83 w 262"/>
                <a:gd name="T7" fmla="*/ 347 h 418"/>
                <a:gd name="T8" fmla="*/ 262 w 262"/>
                <a:gd name="T9" fmla="*/ 347 h 418"/>
                <a:gd name="T10" fmla="*/ 262 w 262"/>
                <a:gd name="T11" fmla="*/ 418 h 418"/>
                <a:gd name="T12" fmla="*/ 0 w 262"/>
                <a:gd name="T13" fmla="*/ 418 h 4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2" h="418">
                  <a:moveTo>
                    <a:pt x="0" y="418"/>
                  </a:moveTo>
                  <a:lnTo>
                    <a:pt x="0" y="0"/>
                  </a:lnTo>
                  <a:lnTo>
                    <a:pt x="83" y="0"/>
                  </a:lnTo>
                  <a:lnTo>
                    <a:pt x="83" y="347"/>
                  </a:lnTo>
                  <a:lnTo>
                    <a:pt x="262" y="347"/>
                  </a:lnTo>
                  <a:lnTo>
                    <a:pt x="262" y="418"/>
                  </a:lnTo>
                  <a:lnTo>
                    <a:pt x="0" y="4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2" name="Rectangle 19">
              <a:extLst>
                <a:ext uri="{FF2B5EF4-FFF2-40B4-BE49-F238E27FC236}">
                  <a16:creationId xmlns:a16="http://schemas.microsoft.com/office/drawing/2014/main" id="{1C637DAE-A6E1-4B99-A9AF-BDB3BDA0067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4404" y="2227"/>
              <a:ext cx="83" cy="41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3" name="Freeform 20">
              <a:extLst>
                <a:ext uri="{FF2B5EF4-FFF2-40B4-BE49-F238E27FC236}">
                  <a16:creationId xmlns:a16="http://schemas.microsoft.com/office/drawing/2014/main" id="{83A86385-75E1-45C7-9668-3676944718B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61" y="2227"/>
              <a:ext cx="265" cy="418"/>
            </a:xfrm>
            <a:custGeom>
              <a:avLst/>
              <a:gdLst>
                <a:gd name="T0" fmla="*/ 0 w 265"/>
                <a:gd name="T1" fmla="*/ 418 h 418"/>
                <a:gd name="T2" fmla="*/ 0 w 265"/>
                <a:gd name="T3" fmla="*/ 0 h 418"/>
                <a:gd name="T4" fmla="*/ 265 w 265"/>
                <a:gd name="T5" fmla="*/ 0 h 418"/>
                <a:gd name="T6" fmla="*/ 265 w 265"/>
                <a:gd name="T7" fmla="*/ 70 h 418"/>
                <a:gd name="T8" fmla="*/ 83 w 265"/>
                <a:gd name="T9" fmla="*/ 70 h 418"/>
                <a:gd name="T10" fmla="*/ 83 w 265"/>
                <a:gd name="T11" fmla="*/ 182 h 418"/>
                <a:gd name="T12" fmla="*/ 253 w 265"/>
                <a:gd name="T13" fmla="*/ 182 h 418"/>
                <a:gd name="T14" fmla="*/ 253 w 265"/>
                <a:gd name="T15" fmla="*/ 252 h 418"/>
                <a:gd name="T16" fmla="*/ 83 w 265"/>
                <a:gd name="T17" fmla="*/ 252 h 418"/>
                <a:gd name="T18" fmla="*/ 83 w 265"/>
                <a:gd name="T19" fmla="*/ 418 h 418"/>
                <a:gd name="T20" fmla="*/ 0 w 265"/>
                <a:gd name="T21" fmla="*/ 418 h 4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65" h="418">
                  <a:moveTo>
                    <a:pt x="0" y="418"/>
                  </a:moveTo>
                  <a:lnTo>
                    <a:pt x="0" y="0"/>
                  </a:lnTo>
                  <a:lnTo>
                    <a:pt x="265" y="0"/>
                  </a:lnTo>
                  <a:lnTo>
                    <a:pt x="265" y="70"/>
                  </a:lnTo>
                  <a:lnTo>
                    <a:pt x="83" y="70"/>
                  </a:lnTo>
                  <a:lnTo>
                    <a:pt x="83" y="182"/>
                  </a:lnTo>
                  <a:lnTo>
                    <a:pt x="253" y="182"/>
                  </a:lnTo>
                  <a:lnTo>
                    <a:pt x="253" y="252"/>
                  </a:lnTo>
                  <a:lnTo>
                    <a:pt x="83" y="252"/>
                  </a:lnTo>
                  <a:lnTo>
                    <a:pt x="83" y="418"/>
                  </a:lnTo>
                  <a:lnTo>
                    <a:pt x="0" y="4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4" name="Freeform 21">
              <a:extLst>
                <a:ext uri="{FF2B5EF4-FFF2-40B4-BE49-F238E27FC236}">
                  <a16:creationId xmlns:a16="http://schemas.microsoft.com/office/drawing/2014/main" id="{EC847F10-4F3C-49AD-9A61-37DF235ABFD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76" y="2227"/>
              <a:ext cx="274" cy="418"/>
            </a:xfrm>
            <a:custGeom>
              <a:avLst/>
              <a:gdLst>
                <a:gd name="T0" fmla="*/ 0 w 274"/>
                <a:gd name="T1" fmla="*/ 418 h 418"/>
                <a:gd name="T2" fmla="*/ 0 w 274"/>
                <a:gd name="T3" fmla="*/ 0 h 418"/>
                <a:gd name="T4" fmla="*/ 273 w 274"/>
                <a:gd name="T5" fmla="*/ 0 h 418"/>
                <a:gd name="T6" fmla="*/ 273 w 274"/>
                <a:gd name="T7" fmla="*/ 69 h 418"/>
                <a:gd name="T8" fmla="*/ 84 w 274"/>
                <a:gd name="T9" fmla="*/ 69 h 418"/>
                <a:gd name="T10" fmla="*/ 84 w 274"/>
                <a:gd name="T11" fmla="*/ 171 h 418"/>
                <a:gd name="T12" fmla="*/ 265 w 274"/>
                <a:gd name="T13" fmla="*/ 171 h 418"/>
                <a:gd name="T14" fmla="*/ 265 w 274"/>
                <a:gd name="T15" fmla="*/ 240 h 418"/>
                <a:gd name="T16" fmla="*/ 84 w 274"/>
                <a:gd name="T17" fmla="*/ 240 h 418"/>
                <a:gd name="T18" fmla="*/ 84 w 274"/>
                <a:gd name="T19" fmla="*/ 349 h 418"/>
                <a:gd name="T20" fmla="*/ 274 w 274"/>
                <a:gd name="T21" fmla="*/ 349 h 418"/>
                <a:gd name="T22" fmla="*/ 274 w 274"/>
                <a:gd name="T23" fmla="*/ 418 h 418"/>
                <a:gd name="T24" fmla="*/ 0 w 274"/>
                <a:gd name="T25" fmla="*/ 418 h 4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418">
                  <a:moveTo>
                    <a:pt x="0" y="418"/>
                  </a:moveTo>
                  <a:lnTo>
                    <a:pt x="0" y="0"/>
                  </a:lnTo>
                  <a:lnTo>
                    <a:pt x="273" y="0"/>
                  </a:lnTo>
                  <a:lnTo>
                    <a:pt x="273" y="69"/>
                  </a:lnTo>
                  <a:lnTo>
                    <a:pt x="84" y="69"/>
                  </a:lnTo>
                  <a:lnTo>
                    <a:pt x="84" y="171"/>
                  </a:lnTo>
                  <a:lnTo>
                    <a:pt x="265" y="171"/>
                  </a:lnTo>
                  <a:lnTo>
                    <a:pt x="265" y="240"/>
                  </a:lnTo>
                  <a:lnTo>
                    <a:pt x="84" y="240"/>
                  </a:lnTo>
                  <a:lnTo>
                    <a:pt x="84" y="349"/>
                  </a:lnTo>
                  <a:lnTo>
                    <a:pt x="274" y="349"/>
                  </a:lnTo>
                  <a:lnTo>
                    <a:pt x="274" y="418"/>
                  </a:lnTo>
                  <a:lnTo>
                    <a:pt x="0" y="4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954502062"/>
      </p:ext>
    </p:extLst>
  </p:cSld>
  <p:clrMapOvr>
    <a:masterClrMapping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ogo Slide Whi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 4">
            <a:extLst>
              <a:ext uri="{FF2B5EF4-FFF2-40B4-BE49-F238E27FC236}">
                <a16:creationId xmlns:a16="http://schemas.microsoft.com/office/drawing/2014/main" id="{C069EBC5-7CE0-4E4B-87F9-460A1F23FD3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38800" y="2678398"/>
            <a:ext cx="3191077" cy="1392591"/>
            <a:chOff x="-1" y="484"/>
            <a:chExt cx="7681" cy="3352"/>
          </a:xfrm>
        </p:grpSpPr>
        <p:sp>
          <p:nvSpPr>
            <p:cNvPr id="42" name="Freeform 5">
              <a:extLst>
                <a:ext uri="{FF2B5EF4-FFF2-40B4-BE49-F238E27FC236}">
                  <a16:creationId xmlns:a16="http://schemas.microsoft.com/office/drawing/2014/main" id="{E53C7E34-A998-4D78-8DB6-72F8D52DB1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1" y="484"/>
              <a:ext cx="3354" cy="3352"/>
            </a:xfrm>
            <a:custGeom>
              <a:avLst/>
              <a:gdLst>
                <a:gd name="T0" fmla="*/ 675 w 2704"/>
                <a:gd name="T1" fmla="*/ 675 h 2701"/>
                <a:gd name="T2" fmla="*/ 1352 w 2704"/>
                <a:gd name="T3" fmla="*/ 0 h 2701"/>
                <a:gd name="T4" fmla="*/ 2026 w 2704"/>
                <a:gd name="T5" fmla="*/ 675 h 2701"/>
                <a:gd name="T6" fmla="*/ 675 w 2704"/>
                <a:gd name="T7" fmla="*/ 675 h 2701"/>
                <a:gd name="T8" fmla="*/ 675 w 2704"/>
                <a:gd name="T9" fmla="*/ 2026 h 2701"/>
                <a:gd name="T10" fmla="*/ 1351 w 2704"/>
                <a:gd name="T11" fmla="*/ 1350 h 2701"/>
                <a:gd name="T12" fmla="*/ 675 w 2704"/>
                <a:gd name="T13" fmla="*/ 675 h 2701"/>
                <a:gd name="T14" fmla="*/ 675 w 2704"/>
                <a:gd name="T15" fmla="*/ 675 h 2701"/>
                <a:gd name="T16" fmla="*/ 1 w 2704"/>
                <a:gd name="T17" fmla="*/ 1351 h 2701"/>
                <a:gd name="T18" fmla="*/ 675 w 2704"/>
                <a:gd name="T19" fmla="*/ 2026 h 2701"/>
                <a:gd name="T20" fmla="*/ 675 w 2704"/>
                <a:gd name="T21" fmla="*/ 2026 h 2701"/>
                <a:gd name="T22" fmla="*/ 1352 w 2704"/>
                <a:gd name="T23" fmla="*/ 2701 h 2701"/>
                <a:gd name="T24" fmla="*/ 2026 w 2704"/>
                <a:gd name="T25" fmla="*/ 2026 h 2701"/>
                <a:gd name="T26" fmla="*/ 675 w 2704"/>
                <a:gd name="T27" fmla="*/ 2026 h 2701"/>
                <a:gd name="T28" fmla="*/ 1351 w 2704"/>
                <a:gd name="T29" fmla="*/ 1350 h 2701"/>
                <a:gd name="T30" fmla="*/ 2026 w 2704"/>
                <a:gd name="T31" fmla="*/ 2026 h 2701"/>
                <a:gd name="T32" fmla="*/ 2026 w 2704"/>
                <a:gd name="T33" fmla="*/ 2026 h 2701"/>
                <a:gd name="T34" fmla="*/ 2703 w 2704"/>
                <a:gd name="T35" fmla="*/ 1351 h 2701"/>
                <a:gd name="T36" fmla="*/ 2029 w 2704"/>
                <a:gd name="T37" fmla="*/ 675 h 2701"/>
                <a:gd name="T38" fmla="*/ 2026 w 2704"/>
                <a:gd name="T39" fmla="*/ 675 h 2701"/>
                <a:gd name="T40" fmla="*/ 1351 w 2704"/>
                <a:gd name="T41" fmla="*/ 1350 h 2701"/>
                <a:gd name="T42" fmla="*/ 1351 w 2704"/>
                <a:gd name="T43" fmla="*/ 1350 h 2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704" h="2701">
                  <a:moveTo>
                    <a:pt x="675" y="675"/>
                  </a:moveTo>
                  <a:cubicBezTo>
                    <a:pt x="676" y="302"/>
                    <a:pt x="979" y="0"/>
                    <a:pt x="1352" y="0"/>
                  </a:cubicBezTo>
                  <a:cubicBezTo>
                    <a:pt x="1724" y="1"/>
                    <a:pt x="2026" y="302"/>
                    <a:pt x="2026" y="675"/>
                  </a:cubicBezTo>
                  <a:lnTo>
                    <a:pt x="675" y="675"/>
                  </a:lnTo>
                  <a:close/>
                  <a:moveTo>
                    <a:pt x="675" y="2026"/>
                  </a:moveTo>
                  <a:cubicBezTo>
                    <a:pt x="675" y="1653"/>
                    <a:pt x="978" y="1350"/>
                    <a:pt x="1351" y="1350"/>
                  </a:cubicBezTo>
                  <a:cubicBezTo>
                    <a:pt x="978" y="1350"/>
                    <a:pt x="675" y="1048"/>
                    <a:pt x="675" y="675"/>
                  </a:cubicBezTo>
                  <a:cubicBezTo>
                    <a:pt x="675" y="675"/>
                    <a:pt x="675" y="675"/>
                    <a:pt x="675" y="675"/>
                  </a:cubicBezTo>
                  <a:cubicBezTo>
                    <a:pt x="302" y="675"/>
                    <a:pt x="0" y="978"/>
                    <a:pt x="1" y="1351"/>
                  </a:cubicBezTo>
                  <a:cubicBezTo>
                    <a:pt x="1" y="1724"/>
                    <a:pt x="303" y="2025"/>
                    <a:pt x="675" y="2026"/>
                  </a:cubicBezTo>
                  <a:close/>
                  <a:moveTo>
                    <a:pt x="675" y="2026"/>
                  </a:moveTo>
                  <a:cubicBezTo>
                    <a:pt x="676" y="2399"/>
                    <a:pt x="979" y="2701"/>
                    <a:pt x="1352" y="2701"/>
                  </a:cubicBezTo>
                  <a:cubicBezTo>
                    <a:pt x="1724" y="2700"/>
                    <a:pt x="2026" y="2398"/>
                    <a:pt x="2026" y="2026"/>
                  </a:cubicBezTo>
                  <a:lnTo>
                    <a:pt x="675" y="2026"/>
                  </a:lnTo>
                  <a:close/>
                  <a:moveTo>
                    <a:pt x="1351" y="1350"/>
                  </a:moveTo>
                  <a:cubicBezTo>
                    <a:pt x="1724" y="1350"/>
                    <a:pt x="2026" y="1653"/>
                    <a:pt x="2026" y="2026"/>
                  </a:cubicBezTo>
                  <a:cubicBezTo>
                    <a:pt x="2026" y="2026"/>
                    <a:pt x="2026" y="2026"/>
                    <a:pt x="2026" y="2026"/>
                  </a:cubicBezTo>
                  <a:cubicBezTo>
                    <a:pt x="2400" y="2027"/>
                    <a:pt x="2703" y="1725"/>
                    <a:pt x="2703" y="1351"/>
                  </a:cubicBezTo>
                  <a:cubicBezTo>
                    <a:pt x="2704" y="978"/>
                    <a:pt x="2402" y="675"/>
                    <a:pt x="2029" y="675"/>
                  </a:cubicBezTo>
                  <a:cubicBezTo>
                    <a:pt x="2028" y="675"/>
                    <a:pt x="2027" y="675"/>
                    <a:pt x="2026" y="675"/>
                  </a:cubicBezTo>
                  <a:cubicBezTo>
                    <a:pt x="2027" y="1048"/>
                    <a:pt x="1724" y="1350"/>
                    <a:pt x="1351" y="1350"/>
                  </a:cubicBezTo>
                  <a:cubicBezTo>
                    <a:pt x="1351" y="1350"/>
                    <a:pt x="1351" y="1350"/>
                    <a:pt x="1351" y="1350"/>
                  </a:cubicBezTo>
                  <a:close/>
                </a:path>
              </a:pathLst>
            </a:custGeom>
            <a:solidFill>
              <a:srgbClr val="0086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3" name="Rectangle 6">
              <a:extLst>
                <a:ext uri="{FF2B5EF4-FFF2-40B4-BE49-F238E27FC236}">
                  <a16:creationId xmlns:a16="http://schemas.microsoft.com/office/drawing/2014/main" id="{CDF109D0-80BE-4AB7-A0CC-8C853284F4C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782" y="1513"/>
              <a:ext cx="112" cy="557"/>
            </a:xfrm>
            <a:prstGeom prst="rect">
              <a:avLst/>
            </a:prstGeom>
            <a:solidFill>
              <a:srgbClr val="3743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4" name="Freeform 7">
              <a:extLst>
                <a:ext uri="{FF2B5EF4-FFF2-40B4-BE49-F238E27FC236}">
                  <a16:creationId xmlns:a16="http://schemas.microsoft.com/office/drawing/2014/main" id="{E52EAD7D-292A-452B-888B-4623814413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92" y="1513"/>
              <a:ext cx="442" cy="557"/>
            </a:xfrm>
            <a:custGeom>
              <a:avLst/>
              <a:gdLst>
                <a:gd name="T0" fmla="*/ 0 w 442"/>
                <a:gd name="T1" fmla="*/ 557 h 557"/>
                <a:gd name="T2" fmla="*/ 0 w 442"/>
                <a:gd name="T3" fmla="*/ 0 h 557"/>
                <a:gd name="T4" fmla="*/ 104 w 442"/>
                <a:gd name="T5" fmla="*/ 0 h 557"/>
                <a:gd name="T6" fmla="*/ 333 w 442"/>
                <a:gd name="T7" fmla="*/ 373 h 557"/>
                <a:gd name="T8" fmla="*/ 333 w 442"/>
                <a:gd name="T9" fmla="*/ 0 h 557"/>
                <a:gd name="T10" fmla="*/ 442 w 442"/>
                <a:gd name="T11" fmla="*/ 0 h 557"/>
                <a:gd name="T12" fmla="*/ 442 w 442"/>
                <a:gd name="T13" fmla="*/ 557 h 557"/>
                <a:gd name="T14" fmla="*/ 337 w 442"/>
                <a:gd name="T15" fmla="*/ 557 h 557"/>
                <a:gd name="T16" fmla="*/ 109 w 442"/>
                <a:gd name="T17" fmla="*/ 183 h 557"/>
                <a:gd name="T18" fmla="*/ 109 w 442"/>
                <a:gd name="T19" fmla="*/ 557 h 557"/>
                <a:gd name="T20" fmla="*/ 0 w 442"/>
                <a:gd name="T21" fmla="*/ 557 h 5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42" h="557">
                  <a:moveTo>
                    <a:pt x="0" y="557"/>
                  </a:moveTo>
                  <a:lnTo>
                    <a:pt x="0" y="0"/>
                  </a:lnTo>
                  <a:lnTo>
                    <a:pt x="104" y="0"/>
                  </a:lnTo>
                  <a:lnTo>
                    <a:pt x="333" y="373"/>
                  </a:lnTo>
                  <a:lnTo>
                    <a:pt x="333" y="0"/>
                  </a:lnTo>
                  <a:lnTo>
                    <a:pt x="442" y="0"/>
                  </a:lnTo>
                  <a:lnTo>
                    <a:pt x="442" y="557"/>
                  </a:lnTo>
                  <a:lnTo>
                    <a:pt x="337" y="557"/>
                  </a:lnTo>
                  <a:lnTo>
                    <a:pt x="109" y="183"/>
                  </a:lnTo>
                  <a:lnTo>
                    <a:pt x="109" y="557"/>
                  </a:lnTo>
                  <a:lnTo>
                    <a:pt x="0" y="557"/>
                  </a:lnTo>
                  <a:close/>
                </a:path>
              </a:pathLst>
            </a:custGeom>
            <a:solidFill>
              <a:srgbClr val="3743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5" name="Freeform 8">
              <a:extLst>
                <a:ext uri="{FF2B5EF4-FFF2-40B4-BE49-F238E27FC236}">
                  <a16:creationId xmlns:a16="http://schemas.microsoft.com/office/drawing/2014/main" id="{A89D943C-23E0-4D59-BFAA-BAC94EE7780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9" y="1513"/>
              <a:ext cx="479" cy="557"/>
            </a:xfrm>
            <a:custGeom>
              <a:avLst/>
              <a:gdLst>
                <a:gd name="T0" fmla="*/ 148 w 386"/>
                <a:gd name="T1" fmla="*/ 449 h 449"/>
                <a:gd name="T2" fmla="*/ 56 w 386"/>
                <a:gd name="T3" fmla="*/ 222 h 449"/>
                <a:gd name="T4" fmla="*/ 0 w 386"/>
                <a:gd name="T5" fmla="*/ 0 h 449"/>
                <a:gd name="T6" fmla="*/ 96 w 386"/>
                <a:gd name="T7" fmla="*/ 0 h 449"/>
                <a:gd name="T8" fmla="*/ 136 w 386"/>
                <a:gd name="T9" fmla="*/ 180 h 449"/>
                <a:gd name="T10" fmla="*/ 196 w 386"/>
                <a:gd name="T11" fmla="*/ 355 h 449"/>
                <a:gd name="T12" fmla="*/ 255 w 386"/>
                <a:gd name="T13" fmla="*/ 180 h 449"/>
                <a:gd name="T14" fmla="*/ 295 w 386"/>
                <a:gd name="T15" fmla="*/ 0 h 449"/>
                <a:gd name="T16" fmla="*/ 386 w 386"/>
                <a:gd name="T17" fmla="*/ 0 h 449"/>
                <a:gd name="T18" fmla="*/ 328 w 386"/>
                <a:gd name="T19" fmla="*/ 227 h 449"/>
                <a:gd name="T20" fmla="*/ 238 w 386"/>
                <a:gd name="T21" fmla="*/ 449 h 449"/>
                <a:gd name="T22" fmla="*/ 148 w 386"/>
                <a:gd name="T23" fmla="*/ 449 h 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86" h="449">
                  <a:moveTo>
                    <a:pt x="148" y="449"/>
                  </a:moveTo>
                  <a:cubicBezTo>
                    <a:pt x="113" y="376"/>
                    <a:pt x="82" y="300"/>
                    <a:pt x="56" y="222"/>
                  </a:cubicBezTo>
                  <a:cubicBezTo>
                    <a:pt x="32" y="150"/>
                    <a:pt x="13" y="76"/>
                    <a:pt x="0" y="0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106" y="61"/>
                    <a:pt x="120" y="121"/>
                    <a:pt x="136" y="180"/>
                  </a:cubicBezTo>
                  <a:cubicBezTo>
                    <a:pt x="153" y="237"/>
                    <a:pt x="172" y="296"/>
                    <a:pt x="196" y="355"/>
                  </a:cubicBezTo>
                  <a:cubicBezTo>
                    <a:pt x="219" y="295"/>
                    <a:pt x="239" y="237"/>
                    <a:pt x="255" y="180"/>
                  </a:cubicBezTo>
                  <a:cubicBezTo>
                    <a:pt x="272" y="121"/>
                    <a:pt x="285" y="61"/>
                    <a:pt x="295" y="0"/>
                  </a:cubicBezTo>
                  <a:cubicBezTo>
                    <a:pt x="386" y="0"/>
                    <a:pt x="386" y="0"/>
                    <a:pt x="386" y="0"/>
                  </a:cubicBezTo>
                  <a:cubicBezTo>
                    <a:pt x="372" y="77"/>
                    <a:pt x="352" y="153"/>
                    <a:pt x="328" y="227"/>
                  </a:cubicBezTo>
                  <a:cubicBezTo>
                    <a:pt x="303" y="303"/>
                    <a:pt x="273" y="377"/>
                    <a:pt x="238" y="449"/>
                  </a:cubicBezTo>
                  <a:lnTo>
                    <a:pt x="148" y="449"/>
                  </a:lnTo>
                  <a:close/>
                </a:path>
              </a:pathLst>
            </a:custGeom>
            <a:solidFill>
              <a:srgbClr val="3743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6" name="Freeform 9">
              <a:extLst>
                <a:ext uri="{FF2B5EF4-FFF2-40B4-BE49-F238E27FC236}">
                  <a16:creationId xmlns:a16="http://schemas.microsoft.com/office/drawing/2014/main" id="{1877633E-8F92-4FE2-84CD-41A68D8C71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24" y="1513"/>
              <a:ext cx="364" cy="557"/>
            </a:xfrm>
            <a:custGeom>
              <a:avLst/>
              <a:gdLst>
                <a:gd name="T0" fmla="*/ 0 w 364"/>
                <a:gd name="T1" fmla="*/ 557 h 557"/>
                <a:gd name="T2" fmla="*/ 0 w 364"/>
                <a:gd name="T3" fmla="*/ 0 h 557"/>
                <a:gd name="T4" fmla="*/ 364 w 364"/>
                <a:gd name="T5" fmla="*/ 0 h 557"/>
                <a:gd name="T6" fmla="*/ 364 w 364"/>
                <a:gd name="T7" fmla="*/ 93 h 557"/>
                <a:gd name="T8" fmla="*/ 111 w 364"/>
                <a:gd name="T9" fmla="*/ 93 h 557"/>
                <a:gd name="T10" fmla="*/ 111 w 364"/>
                <a:gd name="T11" fmla="*/ 228 h 557"/>
                <a:gd name="T12" fmla="*/ 352 w 364"/>
                <a:gd name="T13" fmla="*/ 228 h 557"/>
                <a:gd name="T14" fmla="*/ 352 w 364"/>
                <a:gd name="T15" fmla="*/ 320 h 557"/>
                <a:gd name="T16" fmla="*/ 111 w 364"/>
                <a:gd name="T17" fmla="*/ 320 h 557"/>
                <a:gd name="T18" fmla="*/ 111 w 364"/>
                <a:gd name="T19" fmla="*/ 465 h 557"/>
                <a:gd name="T20" fmla="*/ 364 w 364"/>
                <a:gd name="T21" fmla="*/ 465 h 557"/>
                <a:gd name="T22" fmla="*/ 364 w 364"/>
                <a:gd name="T23" fmla="*/ 557 h 557"/>
                <a:gd name="T24" fmla="*/ 0 w 364"/>
                <a:gd name="T25" fmla="*/ 557 h 5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64" h="557">
                  <a:moveTo>
                    <a:pt x="0" y="557"/>
                  </a:moveTo>
                  <a:lnTo>
                    <a:pt x="0" y="0"/>
                  </a:lnTo>
                  <a:lnTo>
                    <a:pt x="364" y="0"/>
                  </a:lnTo>
                  <a:lnTo>
                    <a:pt x="364" y="93"/>
                  </a:lnTo>
                  <a:lnTo>
                    <a:pt x="111" y="93"/>
                  </a:lnTo>
                  <a:lnTo>
                    <a:pt x="111" y="228"/>
                  </a:lnTo>
                  <a:lnTo>
                    <a:pt x="352" y="228"/>
                  </a:lnTo>
                  <a:lnTo>
                    <a:pt x="352" y="320"/>
                  </a:lnTo>
                  <a:lnTo>
                    <a:pt x="111" y="320"/>
                  </a:lnTo>
                  <a:lnTo>
                    <a:pt x="111" y="465"/>
                  </a:lnTo>
                  <a:lnTo>
                    <a:pt x="364" y="465"/>
                  </a:lnTo>
                  <a:lnTo>
                    <a:pt x="364" y="557"/>
                  </a:lnTo>
                  <a:lnTo>
                    <a:pt x="0" y="557"/>
                  </a:lnTo>
                  <a:close/>
                </a:path>
              </a:pathLst>
            </a:custGeom>
            <a:solidFill>
              <a:srgbClr val="3743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7" name="Freeform 10">
              <a:extLst>
                <a:ext uri="{FF2B5EF4-FFF2-40B4-BE49-F238E27FC236}">
                  <a16:creationId xmlns:a16="http://schemas.microsoft.com/office/drawing/2014/main" id="{7B5DEDB0-5EDF-4DBC-91F2-7C54E0BDE3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74" y="1513"/>
              <a:ext cx="442" cy="557"/>
            </a:xfrm>
            <a:custGeom>
              <a:avLst/>
              <a:gdLst>
                <a:gd name="T0" fmla="*/ 0 w 442"/>
                <a:gd name="T1" fmla="*/ 557 h 557"/>
                <a:gd name="T2" fmla="*/ 0 w 442"/>
                <a:gd name="T3" fmla="*/ 0 h 557"/>
                <a:gd name="T4" fmla="*/ 105 w 442"/>
                <a:gd name="T5" fmla="*/ 0 h 557"/>
                <a:gd name="T6" fmla="*/ 333 w 442"/>
                <a:gd name="T7" fmla="*/ 373 h 557"/>
                <a:gd name="T8" fmla="*/ 333 w 442"/>
                <a:gd name="T9" fmla="*/ 0 h 557"/>
                <a:gd name="T10" fmla="*/ 442 w 442"/>
                <a:gd name="T11" fmla="*/ 0 h 557"/>
                <a:gd name="T12" fmla="*/ 442 w 442"/>
                <a:gd name="T13" fmla="*/ 557 h 557"/>
                <a:gd name="T14" fmla="*/ 338 w 442"/>
                <a:gd name="T15" fmla="*/ 557 h 557"/>
                <a:gd name="T16" fmla="*/ 110 w 442"/>
                <a:gd name="T17" fmla="*/ 183 h 557"/>
                <a:gd name="T18" fmla="*/ 110 w 442"/>
                <a:gd name="T19" fmla="*/ 557 h 557"/>
                <a:gd name="T20" fmla="*/ 0 w 442"/>
                <a:gd name="T21" fmla="*/ 557 h 5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42" h="557">
                  <a:moveTo>
                    <a:pt x="0" y="557"/>
                  </a:moveTo>
                  <a:lnTo>
                    <a:pt x="0" y="0"/>
                  </a:lnTo>
                  <a:lnTo>
                    <a:pt x="105" y="0"/>
                  </a:lnTo>
                  <a:lnTo>
                    <a:pt x="333" y="373"/>
                  </a:lnTo>
                  <a:lnTo>
                    <a:pt x="333" y="0"/>
                  </a:lnTo>
                  <a:lnTo>
                    <a:pt x="442" y="0"/>
                  </a:lnTo>
                  <a:lnTo>
                    <a:pt x="442" y="557"/>
                  </a:lnTo>
                  <a:lnTo>
                    <a:pt x="338" y="557"/>
                  </a:lnTo>
                  <a:lnTo>
                    <a:pt x="110" y="183"/>
                  </a:lnTo>
                  <a:lnTo>
                    <a:pt x="110" y="557"/>
                  </a:lnTo>
                  <a:lnTo>
                    <a:pt x="0" y="557"/>
                  </a:lnTo>
                  <a:close/>
                </a:path>
              </a:pathLst>
            </a:custGeom>
            <a:solidFill>
              <a:srgbClr val="3743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8" name="Freeform 11">
              <a:extLst>
                <a:ext uri="{FF2B5EF4-FFF2-40B4-BE49-F238E27FC236}">
                  <a16:creationId xmlns:a16="http://schemas.microsoft.com/office/drawing/2014/main" id="{F7B6FB31-5CCD-431B-BD64-F7BC0E8ADA5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984" y="1513"/>
              <a:ext cx="432" cy="557"/>
            </a:xfrm>
            <a:custGeom>
              <a:avLst/>
              <a:gdLst>
                <a:gd name="T0" fmla="*/ 432 w 432"/>
                <a:gd name="T1" fmla="*/ 0 h 557"/>
                <a:gd name="T2" fmla="*/ 432 w 432"/>
                <a:gd name="T3" fmla="*/ 94 h 557"/>
                <a:gd name="T4" fmla="*/ 272 w 432"/>
                <a:gd name="T5" fmla="*/ 94 h 557"/>
                <a:gd name="T6" fmla="*/ 272 w 432"/>
                <a:gd name="T7" fmla="*/ 557 h 557"/>
                <a:gd name="T8" fmla="*/ 160 w 432"/>
                <a:gd name="T9" fmla="*/ 557 h 557"/>
                <a:gd name="T10" fmla="*/ 160 w 432"/>
                <a:gd name="T11" fmla="*/ 94 h 557"/>
                <a:gd name="T12" fmla="*/ 0 w 432"/>
                <a:gd name="T13" fmla="*/ 94 h 557"/>
                <a:gd name="T14" fmla="*/ 0 w 432"/>
                <a:gd name="T15" fmla="*/ 0 h 557"/>
                <a:gd name="T16" fmla="*/ 432 w 432"/>
                <a:gd name="T17" fmla="*/ 0 h 5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2" h="557">
                  <a:moveTo>
                    <a:pt x="432" y="0"/>
                  </a:moveTo>
                  <a:lnTo>
                    <a:pt x="432" y="94"/>
                  </a:lnTo>
                  <a:lnTo>
                    <a:pt x="272" y="94"/>
                  </a:lnTo>
                  <a:lnTo>
                    <a:pt x="272" y="557"/>
                  </a:lnTo>
                  <a:lnTo>
                    <a:pt x="160" y="557"/>
                  </a:lnTo>
                  <a:lnTo>
                    <a:pt x="160" y="94"/>
                  </a:lnTo>
                  <a:lnTo>
                    <a:pt x="0" y="94"/>
                  </a:lnTo>
                  <a:lnTo>
                    <a:pt x="0" y="0"/>
                  </a:lnTo>
                  <a:lnTo>
                    <a:pt x="432" y="0"/>
                  </a:lnTo>
                  <a:close/>
                </a:path>
              </a:pathLst>
            </a:custGeom>
            <a:solidFill>
              <a:srgbClr val="3743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9" name="Rectangle 12">
              <a:extLst>
                <a:ext uri="{FF2B5EF4-FFF2-40B4-BE49-F238E27FC236}">
                  <a16:creationId xmlns:a16="http://schemas.microsoft.com/office/drawing/2014/main" id="{1E90565D-6D6E-400F-8345-D9B01D524BF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487" y="1513"/>
              <a:ext cx="110" cy="557"/>
            </a:xfrm>
            <a:prstGeom prst="rect">
              <a:avLst/>
            </a:prstGeom>
            <a:solidFill>
              <a:srgbClr val="3743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0" name="Freeform 13">
              <a:extLst>
                <a:ext uri="{FF2B5EF4-FFF2-40B4-BE49-F238E27FC236}">
                  <a16:creationId xmlns:a16="http://schemas.microsoft.com/office/drawing/2014/main" id="{ACDAE8A1-BA5F-4B39-B66F-9719F62C2C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02" y="1513"/>
              <a:ext cx="442" cy="557"/>
            </a:xfrm>
            <a:custGeom>
              <a:avLst/>
              <a:gdLst>
                <a:gd name="T0" fmla="*/ 0 w 442"/>
                <a:gd name="T1" fmla="*/ 557 h 557"/>
                <a:gd name="T2" fmla="*/ 0 w 442"/>
                <a:gd name="T3" fmla="*/ 0 h 557"/>
                <a:gd name="T4" fmla="*/ 105 w 442"/>
                <a:gd name="T5" fmla="*/ 0 h 557"/>
                <a:gd name="T6" fmla="*/ 333 w 442"/>
                <a:gd name="T7" fmla="*/ 373 h 557"/>
                <a:gd name="T8" fmla="*/ 333 w 442"/>
                <a:gd name="T9" fmla="*/ 0 h 557"/>
                <a:gd name="T10" fmla="*/ 442 w 442"/>
                <a:gd name="T11" fmla="*/ 0 h 557"/>
                <a:gd name="T12" fmla="*/ 442 w 442"/>
                <a:gd name="T13" fmla="*/ 557 h 557"/>
                <a:gd name="T14" fmla="*/ 338 w 442"/>
                <a:gd name="T15" fmla="*/ 557 h 557"/>
                <a:gd name="T16" fmla="*/ 110 w 442"/>
                <a:gd name="T17" fmla="*/ 183 h 557"/>
                <a:gd name="T18" fmla="*/ 110 w 442"/>
                <a:gd name="T19" fmla="*/ 557 h 557"/>
                <a:gd name="T20" fmla="*/ 0 w 442"/>
                <a:gd name="T21" fmla="*/ 557 h 5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42" h="557">
                  <a:moveTo>
                    <a:pt x="0" y="557"/>
                  </a:moveTo>
                  <a:lnTo>
                    <a:pt x="0" y="0"/>
                  </a:lnTo>
                  <a:lnTo>
                    <a:pt x="105" y="0"/>
                  </a:lnTo>
                  <a:lnTo>
                    <a:pt x="333" y="373"/>
                  </a:lnTo>
                  <a:lnTo>
                    <a:pt x="333" y="0"/>
                  </a:lnTo>
                  <a:lnTo>
                    <a:pt x="442" y="0"/>
                  </a:lnTo>
                  <a:lnTo>
                    <a:pt x="442" y="557"/>
                  </a:lnTo>
                  <a:lnTo>
                    <a:pt x="338" y="557"/>
                  </a:lnTo>
                  <a:lnTo>
                    <a:pt x="110" y="183"/>
                  </a:lnTo>
                  <a:lnTo>
                    <a:pt x="110" y="557"/>
                  </a:lnTo>
                  <a:lnTo>
                    <a:pt x="0" y="557"/>
                  </a:lnTo>
                  <a:close/>
                </a:path>
              </a:pathLst>
            </a:custGeom>
            <a:solidFill>
              <a:srgbClr val="3743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1" name="Freeform 14">
              <a:extLst>
                <a:ext uri="{FF2B5EF4-FFF2-40B4-BE49-F238E27FC236}">
                  <a16:creationId xmlns:a16="http://schemas.microsoft.com/office/drawing/2014/main" id="{A00AC815-EE48-4BCC-9939-C206FCBEB5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1" y="1500"/>
              <a:ext cx="459" cy="582"/>
            </a:xfrm>
            <a:custGeom>
              <a:avLst/>
              <a:gdLst>
                <a:gd name="T0" fmla="*/ 194 w 370"/>
                <a:gd name="T1" fmla="*/ 469 h 469"/>
                <a:gd name="T2" fmla="*/ 0 w 370"/>
                <a:gd name="T3" fmla="*/ 238 h 469"/>
                <a:gd name="T4" fmla="*/ 47 w 370"/>
                <a:gd name="T5" fmla="*/ 63 h 469"/>
                <a:gd name="T6" fmla="*/ 198 w 370"/>
                <a:gd name="T7" fmla="*/ 0 h 469"/>
                <a:gd name="T8" fmla="*/ 284 w 370"/>
                <a:gd name="T9" fmla="*/ 14 h 469"/>
                <a:gd name="T10" fmla="*/ 357 w 370"/>
                <a:gd name="T11" fmla="*/ 59 h 469"/>
                <a:gd name="T12" fmla="*/ 317 w 370"/>
                <a:gd name="T13" fmla="*/ 117 h 469"/>
                <a:gd name="T14" fmla="*/ 264 w 370"/>
                <a:gd name="T15" fmla="*/ 85 h 469"/>
                <a:gd name="T16" fmla="*/ 206 w 370"/>
                <a:gd name="T17" fmla="*/ 75 h 469"/>
                <a:gd name="T18" fmla="*/ 117 w 370"/>
                <a:gd name="T19" fmla="*/ 115 h 469"/>
                <a:gd name="T20" fmla="*/ 91 w 370"/>
                <a:gd name="T21" fmla="*/ 238 h 469"/>
                <a:gd name="T22" fmla="*/ 115 w 370"/>
                <a:gd name="T23" fmla="*/ 358 h 469"/>
                <a:gd name="T24" fmla="*/ 193 w 370"/>
                <a:gd name="T25" fmla="*/ 394 h 469"/>
                <a:gd name="T26" fmla="*/ 262 w 370"/>
                <a:gd name="T27" fmla="*/ 368 h 469"/>
                <a:gd name="T28" fmla="*/ 283 w 370"/>
                <a:gd name="T29" fmla="*/ 294 h 469"/>
                <a:gd name="T30" fmla="*/ 283 w 370"/>
                <a:gd name="T31" fmla="*/ 273 h 469"/>
                <a:gd name="T32" fmla="*/ 189 w 370"/>
                <a:gd name="T33" fmla="*/ 273 h 469"/>
                <a:gd name="T34" fmla="*/ 189 w 370"/>
                <a:gd name="T35" fmla="*/ 199 h 469"/>
                <a:gd name="T36" fmla="*/ 370 w 370"/>
                <a:gd name="T37" fmla="*/ 199 h 469"/>
                <a:gd name="T38" fmla="*/ 370 w 370"/>
                <a:gd name="T39" fmla="*/ 286 h 469"/>
                <a:gd name="T40" fmla="*/ 328 w 370"/>
                <a:gd name="T41" fmla="*/ 420 h 469"/>
                <a:gd name="T42" fmla="*/ 194 w 370"/>
                <a:gd name="T43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70" h="469">
                  <a:moveTo>
                    <a:pt x="194" y="469"/>
                  </a:moveTo>
                  <a:cubicBezTo>
                    <a:pt x="64" y="469"/>
                    <a:pt x="0" y="392"/>
                    <a:pt x="0" y="238"/>
                  </a:cubicBezTo>
                  <a:cubicBezTo>
                    <a:pt x="0" y="164"/>
                    <a:pt x="16" y="105"/>
                    <a:pt x="47" y="63"/>
                  </a:cubicBezTo>
                  <a:cubicBezTo>
                    <a:pt x="79" y="21"/>
                    <a:pt x="130" y="0"/>
                    <a:pt x="198" y="0"/>
                  </a:cubicBezTo>
                  <a:cubicBezTo>
                    <a:pt x="228" y="0"/>
                    <a:pt x="257" y="5"/>
                    <a:pt x="284" y="14"/>
                  </a:cubicBezTo>
                  <a:cubicBezTo>
                    <a:pt x="311" y="24"/>
                    <a:pt x="336" y="39"/>
                    <a:pt x="357" y="59"/>
                  </a:cubicBezTo>
                  <a:cubicBezTo>
                    <a:pt x="317" y="117"/>
                    <a:pt x="317" y="117"/>
                    <a:pt x="317" y="117"/>
                  </a:cubicBezTo>
                  <a:cubicBezTo>
                    <a:pt x="302" y="103"/>
                    <a:pt x="284" y="92"/>
                    <a:pt x="264" y="85"/>
                  </a:cubicBezTo>
                  <a:cubicBezTo>
                    <a:pt x="245" y="78"/>
                    <a:pt x="226" y="75"/>
                    <a:pt x="206" y="75"/>
                  </a:cubicBezTo>
                  <a:cubicBezTo>
                    <a:pt x="164" y="75"/>
                    <a:pt x="134" y="88"/>
                    <a:pt x="117" y="115"/>
                  </a:cubicBezTo>
                  <a:cubicBezTo>
                    <a:pt x="100" y="142"/>
                    <a:pt x="91" y="183"/>
                    <a:pt x="91" y="238"/>
                  </a:cubicBezTo>
                  <a:cubicBezTo>
                    <a:pt x="91" y="294"/>
                    <a:pt x="99" y="334"/>
                    <a:pt x="115" y="358"/>
                  </a:cubicBezTo>
                  <a:cubicBezTo>
                    <a:pt x="133" y="383"/>
                    <a:pt x="163" y="397"/>
                    <a:pt x="193" y="394"/>
                  </a:cubicBezTo>
                  <a:cubicBezTo>
                    <a:pt x="219" y="397"/>
                    <a:pt x="244" y="387"/>
                    <a:pt x="262" y="368"/>
                  </a:cubicBezTo>
                  <a:cubicBezTo>
                    <a:pt x="277" y="347"/>
                    <a:pt x="284" y="320"/>
                    <a:pt x="283" y="294"/>
                  </a:cubicBezTo>
                  <a:cubicBezTo>
                    <a:pt x="283" y="273"/>
                    <a:pt x="283" y="273"/>
                    <a:pt x="283" y="273"/>
                  </a:cubicBezTo>
                  <a:cubicBezTo>
                    <a:pt x="189" y="273"/>
                    <a:pt x="189" y="273"/>
                    <a:pt x="189" y="273"/>
                  </a:cubicBezTo>
                  <a:cubicBezTo>
                    <a:pt x="189" y="199"/>
                    <a:pt x="189" y="199"/>
                    <a:pt x="189" y="199"/>
                  </a:cubicBezTo>
                  <a:cubicBezTo>
                    <a:pt x="370" y="199"/>
                    <a:pt x="370" y="199"/>
                    <a:pt x="370" y="199"/>
                  </a:cubicBezTo>
                  <a:cubicBezTo>
                    <a:pt x="370" y="286"/>
                    <a:pt x="370" y="286"/>
                    <a:pt x="370" y="286"/>
                  </a:cubicBezTo>
                  <a:cubicBezTo>
                    <a:pt x="370" y="343"/>
                    <a:pt x="356" y="388"/>
                    <a:pt x="328" y="420"/>
                  </a:cubicBezTo>
                  <a:cubicBezTo>
                    <a:pt x="300" y="453"/>
                    <a:pt x="255" y="469"/>
                    <a:pt x="194" y="469"/>
                  </a:cubicBezTo>
                  <a:close/>
                </a:path>
              </a:pathLst>
            </a:custGeom>
            <a:solidFill>
              <a:srgbClr val="3743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2" name="Freeform 15">
              <a:extLst>
                <a:ext uri="{FF2B5EF4-FFF2-40B4-BE49-F238E27FC236}">
                  <a16:creationId xmlns:a16="http://schemas.microsoft.com/office/drawing/2014/main" id="{2CD952B0-298D-4900-82DE-BE5408FBCD3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82" y="2250"/>
              <a:ext cx="355" cy="556"/>
            </a:xfrm>
            <a:custGeom>
              <a:avLst/>
              <a:gdLst>
                <a:gd name="T0" fmla="*/ 0 w 355"/>
                <a:gd name="T1" fmla="*/ 556 h 556"/>
                <a:gd name="T2" fmla="*/ 0 w 355"/>
                <a:gd name="T3" fmla="*/ 0 h 556"/>
                <a:gd name="T4" fmla="*/ 355 w 355"/>
                <a:gd name="T5" fmla="*/ 0 h 556"/>
                <a:gd name="T6" fmla="*/ 355 w 355"/>
                <a:gd name="T7" fmla="*/ 93 h 556"/>
                <a:gd name="T8" fmla="*/ 112 w 355"/>
                <a:gd name="T9" fmla="*/ 93 h 556"/>
                <a:gd name="T10" fmla="*/ 112 w 355"/>
                <a:gd name="T11" fmla="*/ 242 h 556"/>
                <a:gd name="T12" fmla="*/ 339 w 355"/>
                <a:gd name="T13" fmla="*/ 242 h 556"/>
                <a:gd name="T14" fmla="*/ 339 w 355"/>
                <a:gd name="T15" fmla="*/ 335 h 556"/>
                <a:gd name="T16" fmla="*/ 112 w 355"/>
                <a:gd name="T17" fmla="*/ 335 h 556"/>
                <a:gd name="T18" fmla="*/ 112 w 355"/>
                <a:gd name="T19" fmla="*/ 556 h 556"/>
                <a:gd name="T20" fmla="*/ 0 w 355"/>
                <a:gd name="T21" fmla="*/ 556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5" h="556">
                  <a:moveTo>
                    <a:pt x="0" y="556"/>
                  </a:moveTo>
                  <a:lnTo>
                    <a:pt x="0" y="0"/>
                  </a:lnTo>
                  <a:lnTo>
                    <a:pt x="355" y="0"/>
                  </a:lnTo>
                  <a:lnTo>
                    <a:pt x="355" y="93"/>
                  </a:lnTo>
                  <a:lnTo>
                    <a:pt x="112" y="93"/>
                  </a:lnTo>
                  <a:lnTo>
                    <a:pt x="112" y="242"/>
                  </a:lnTo>
                  <a:lnTo>
                    <a:pt x="339" y="242"/>
                  </a:lnTo>
                  <a:lnTo>
                    <a:pt x="339" y="335"/>
                  </a:lnTo>
                  <a:lnTo>
                    <a:pt x="112" y="335"/>
                  </a:lnTo>
                  <a:lnTo>
                    <a:pt x="112" y="556"/>
                  </a:lnTo>
                  <a:lnTo>
                    <a:pt x="0" y="556"/>
                  </a:lnTo>
                  <a:close/>
                </a:path>
              </a:pathLst>
            </a:custGeom>
            <a:solidFill>
              <a:srgbClr val="3743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3" name="Freeform 16">
              <a:extLst>
                <a:ext uri="{FF2B5EF4-FFF2-40B4-BE49-F238E27FC236}">
                  <a16:creationId xmlns:a16="http://schemas.microsoft.com/office/drawing/2014/main" id="{856F6023-E8BF-4A7B-90B9-00134EA559C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87" y="2238"/>
              <a:ext cx="486" cy="580"/>
            </a:xfrm>
            <a:custGeom>
              <a:avLst/>
              <a:gdLst>
                <a:gd name="T0" fmla="*/ 196 w 392"/>
                <a:gd name="T1" fmla="*/ 468 h 468"/>
                <a:gd name="T2" fmla="*/ 51 w 392"/>
                <a:gd name="T3" fmla="*/ 410 h 468"/>
                <a:gd name="T4" fmla="*/ 0 w 392"/>
                <a:gd name="T5" fmla="*/ 234 h 468"/>
                <a:gd name="T6" fmla="*/ 51 w 392"/>
                <a:gd name="T7" fmla="*/ 58 h 468"/>
                <a:gd name="T8" fmla="*/ 196 w 392"/>
                <a:gd name="T9" fmla="*/ 0 h 468"/>
                <a:gd name="T10" fmla="*/ 341 w 392"/>
                <a:gd name="T11" fmla="*/ 58 h 468"/>
                <a:gd name="T12" fmla="*/ 392 w 392"/>
                <a:gd name="T13" fmla="*/ 234 h 468"/>
                <a:gd name="T14" fmla="*/ 341 w 392"/>
                <a:gd name="T15" fmla="*/ 410 h 468"/>
                <a:gd name="T16" fmla="*/ 196 w 392"/>
                <a:gd name="T17" fmla="*/ 468 h 468"/>
                <a:gd name="T18" fmla="*/ 196 w 392"/>
                <a:gd name="T19" fmla="*/ 394 h 468"/>
                <a:gd name="T20" fmla="*/ 275 w 392"/>
                <a:gd name="T21" fmla="*/ 356 h 468"/>
                <a:gd name="T22" fmla="*/ 300 w 392"/>
                <a:gd name="T23" fmla="*/ 234 h 468"/>
                <a:gd name="T24" fmla="*/ 275 w 392"/>
                <a:gd name="T25" fmla="*/ 112 h 468"/>
                <a:gd name="T26" fmla="*/ 131 w 392"/>
                <a:gd name="T27" fmla="*/ 98 h 468"/>
                <a:gd name="T28" fmla="*/ 116 w 392"/>
                <a:gd name="T29" fmla="*/ 112 h 468"/>
                <a:gd name="T30" fmla="*/ 92 w 392"/>
                <a:gd name="T31" fmla="*/ 234 h 468"/>
                <a:gd name="T32" fmla="*/ 116 w 392"/>
                <a:gd name="T33" fmla="*/ 356 h 468"/>
                <a:gd name="T34" fmla="*/ 196 w 392"/>
                <a:gd name="T35" fmla="*/ 394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92" h="468">
                  <a:moveTo>
                    <a:pt x="196" y="468"/>
                  </a:moveTo>
                  <a:cubicBezTo>
                    <a:pt x="133" y="468"/>
                    <a:pt x="84" y="449"/>
                    <a:pt x="51" y="410"/>
                  </a:cubicBezTo>
                  <a:cubicBezTo>
                    <a:pt x="17" y="370"/>
                    <a:pt x="0" y="312"/>
                    <a:pt x="0" y="234"/>
                  </a:cubicBezTo>
                  <a:cubicBezTo>
                    <a:pt x="0" y="156"/>
                    <a:pt x="17" y="98"/>
                    <a:pt x="51" y="58"/>
                  </a:cubicBezTo>
                  <a:cubicBezTo>
                    <a:pt x="84" y="19"/>
                    <a:pt x="133" y="0"/>
                    <a:pt x="196" y="0"/>
                  </a:cubicBezTo>
                  <a:cubicBezTo>
                    <a:pt x="259" y="0"/>
                    <a:pt x="308" y="19"/>
                    <a:pt x="341" y="58"/>
                  </a:cubicBezTo>
                  <a:cubicBezTo>
                    <a:pt x="375" y="98"/>
                    <a:pt x="392" y="156"/>
                    <a:pt x="392" y="234"/>
                  </a:cubicBezTo>
                  <a:cubicBezTo>
                    <a:pt x="392" y="312"/>
                    <a:pt x="375" y="370"/>
                    <a:pt x="341" y="410"/>
                  </a:cubicBezTo>
                  <a:cubicBezTo>
                    <a:pt x="308" y="449"/>
                    <a:pt x="259" y="468"/>
                    <a:pt x="196" y="468"/>
                  </a:cubicBezTo>
                  <a:close/>
                  <a:moveTo>
                    <a:pt x="196" y="394"/>
                  </a:moveTo>
                  <a:cubicBezTo>
                    <a:pt x="227" y="396"/>
                    <a:pt x="258" y="382"/>
                    <a:pt x="275" y="356"/>
                  </a:cubicBezTo>
                  <a:cubicBezTo>
                    <a:pt x="292" y="331"/>
                    <a:pt x="300" y="290"/>
                    <a:pt x="300" y="234"/>
                  </a:cubicBezTo>
                  <a:cubicBezTo>
                    <a:pt x="300" y="178"/>
                    <a:pt x="292" y="137"/>
                    <a:pt x="275" y="112"/>
                  </a:cubicBezTo>
                  <a:cubicBezTo>
                    <a:pt x="240" y="68"/>
                    <a:pt x="175" y="62"/>
                    <a:pt x="131" y="98"/>
                  </a:cubicBezTo>
                  <a:cubicBezTo>
                    <a:pt x="126" y="102"/>
                    <a:pt x="121" y="107"/>
                    <a:pt x="116" y="112"/>
                  </a:cubicBezTo>
                  <a:cubicBezTo>
                    <a:pt x="100" y="137"/>
                    <a:pt x="91" y="178"/>
                    <a:pt x="92" y="234"/>
                  </a:cubicBezTo>
                  <a:cubicBezTo>
                    <a:pt x="92" y="290"/>
                    <a:pt x="100" y="331"/>
                    <a:pt x="116" y="356"/>
                  </a:cubicBezTo>
                  <a:cubicBezTo>
                    <a:pt x="134" y="382"/>
                    <a:pt x="165" y="396"/>
                    <a:pt x="196" y="394"/>
                  </a:cubicBezTo>
                  <a:close/>
                </a:path>
              </a:pathLst>
            </a:custGeom>
            <a:solidFill>
              <a:srgbClr val="3743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4" name="Freeform 17">
              <a:extLst>
                <a:ext uri="{FF2B5EF4-FFF2-40B4-BE49-F238E27FC236}">
                  <a16:creationId xmlns:a16="http://schemas.microsoft.com/office/drawing/2014/main" id="{D8811166-BF71-4D66-BB6B-A525D35AA0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745" y="2250"/>
              <a:ext cx="448" cy="556"/>
            </a:xfrm>
            <a:custGeom>
              <a:avLst/>
              <a:gdLst>
                <a:gd name="T0" fmla="*/ 0 w 361"/>
                <a:gd name="T1" fmla="*/ 448 h 448"/>
                <a:gd name="T2" fmla="*/ 0 w 361"/>
                <a:gd name="T3" fmla="*/ 0 h 448"/>
                <a:gd name="T4" fmla="*/ 160 w 361"/>
                <a:gd name="T5" fmla="*/ 0 h 448"/>
                <a:gd name="T6" fmla="*/ 287 w 361"/>
                <a:gd name="T7" fmla="*/ 34 h 448"/>
                <a:gd name="T8" fmla="*/ 330 w 361"/>
                <a:gd name="T9" fmla="*/ 136 h 448"/>
                <a:gd name="T10" fmla="*/ 308 w 361"/>
                <a:gd name="T11" fmla="*/ 216 h 448"/>
                <a:gd name="T12" fmla="*/ 239 w 361"/>
                <a:gd name="T13" fmla="*/ 263 h 448"/>
                <a:gd name="T14" fmla="*/ 292 w 361"/>
                <a:gd name="T15" fmla="*/ 328 h 448"/>
                <a:gd name="T16" fmla="*/ 330 w 361"/>
                <a:gd name="T17" fmla="*/ 385 h 448"/>
                <a:gd name="T18" fmla="*/ 361 w 361"/>
                <a:gd name="T19" fmla="*/ 448 h 448"/>
                <a:gd name="T20" fmla="*/ 261 w 361"/>
                <a:gd name="T21" fmla="*/ 448 h 448"/>
                <a:gd name="T22" fmla="*/ 232 w 361"/>
                <a:gd name="T23" fmla="*/ 388 h 448"/>
                <a:gd name="T24" fmla="*/ 197 w 361"/>
                <a:gd name="T25" fmla="*/ 332 h 448"/>
                <a:gd name="T26" fmla="*/ 147 w 361"/>
                <a:gd name="T27" fmla="*/ 273 h 448"/>
                <a:gd name="T28" fmla="*/ 89 w 361"/>
                <a:gd name="T29" fmla="*/ 273 h 448"/>
                <a:gd name="T30" fmla="*/ 89 w 361"/>
                <a:gd name="T31" fmla="*/ 448 h 448"/>
                <a:gd name="T32" fmla="*/ 0 w 361"/>
                <a:gd name="T33" fmla="*/ 448 h 448"/>
                <a:gd name="T34" fmla="*/ 155 w 361"/>
                <a:gd name="T35" fmla="*/ 70 h 448"/>
                <a:gd name="T36" fmla="*/ 89 w 361"/>
                <a:gd name="T37" fmla="*/ 70 h 448"/>
                <a:gd name="T38" fmla="*/ 89 w 361"/>
                <a:gd name="T39" fmla="*/ 203 h 448"/>
                <a:gd name="T40" fmla="*/ 155 w 361"/>
                <a:gd name="T41" fmla="*/ 203 h 448"/>
                <a:gd name="T42" fmla="*/ 218 w 361"/>
                <a:gd name="T43" fmla="*/ 187 h 448"/>
                <a:gd name="T44" fmla="*/ 240 w 361"/>
                <a:gd name="T45" fmla="*/ 136 h 448"/>
                <a:gd name="T46" fmla="*/ 155 w 361"/>
                <a:gd name="T47" fmla="*/ 70 h 4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1" h="448">
                  <a:moveTo>
                    <a:pt x="0" y="448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0" y="0"/>
                    <a:pt x="160" y="0"/>
                    <a:pt x="160" y="0"/>
                  </a:cubicBezTo>
                  <a:cubicBezTo>
                    <a:pt x="217" y="0"/>
                    <a:pt x="259" y="11"/>
                    <a:pt x="287" y="34"/>
                  </a:cubicBezTo>
                  <a:cubicBezTo>
                    <a:pt x="317" y="60"/>
                    <a:pt x="332" y="98"/>
                    <a:pt x="330" y="136"/>
                  </a:cubicBezTo>
                  <a:cubicBezTo>
                    <a:pt x="331" y="164"/>
                    <a:pt x="323" y="192"/>
                    <a:pt x="308" y="216"/>
                  </a:cubicBezTo>
                  <a:cubicBezTo>
                    <a:pt x="291" y="240"/>
                    <a:pt x="267" y="256"/>
                    <a:pt x="239" y="263"/>
                  </a:cubicBezTo>
                  <a:cubicBezTo>
                    <a:pt x="260" y="287"/>
                    <a:pt x="278" y="308"/>
                    <a:pt x="292" y="328"/>
                  </a:cubicBezTo>
                  <a:cubicBezTo>
                    <a:pt x="306" y="346"/>
                    <a:pt x="318" y="365"/>
                    <a:pt x="330" y="385"/>
                  </a:cubicBezTo>
                  <a:cubicBezTo>
                    <a:pt x="341" y="405"/>
                    <a:pt x="351" y="427"/>
                    <a:pt x="361" y="448"/>
                  </a:cubicBezTo>
                  <a:cubicBezTo>
                    <a:pt x="261" y="448"/>
                    <a:pt x="261" y="448"/>
                    <a:pt x="261" y="448"/>
                  </a:cubicBezTo>
                  <a:cubicBezTo>
                    <a:pt x="253" y="428"/>
                    <a:pt x="243" y="407"/>
                    <a:pt x="232" y="388"/>
                  </a:cubicBezTo>
                  <a:cubicBezTo>
                    <a:pt x="222" y="368"/>
                    <a:pt x="210" y="350"/>
                    <a:pt x="197" y="332"/>
                  </a:cubicBezTo>
                  <a:cubicBezTo>
                    <a:pt x="183" y="314"/>
                    <a:pt x="166" y="294"/>
                    <a:pt x="147" y="273"/>
                  </a:cubicBezTo>
                  <a:cubicBezTo>
                    <a:pt x="89" y="273"/>
                    <a:pt x="89" y="273"/>
                    <a:pt x="89" y="273"/>
                  </a:cubicBezTo>
                  <a:cubicBezTo>
                    <a:pt x="89" y="448"/>
                    <a:pt x="89" y="448"/>
                    <a:pt x="89" y="448"/>
                  </a:cubicBezTo>
                  <a:lnTo>
                    <a:pt x="0" y="448"/>
                  </a:lnTo>
                  <a:close/>
                  <a:moveTo>
                    <a:pt x="155" y="70"/>
                  </a:moveTo>
                  <a:cubicBezTo>
                    <a:pt x="89" y="70"/>
                    <a:pt x="89" y="70"/>
                    <a:pt x="89" y="70"/>
                  </a:cubicBezTo>
                  <a:cubicBezTo>
                    <a:pt x="89" y="203"/>
                    <a:pt x="89" y="203"/>
                    <a:pt x="89" y="203"/>
                  </a:cubicBezTo>
                  <a:cubicBezTo>
                    <a:pt x="155" y="203"/>
                    <a:pt x="155" y="203"/>
                    <a:pt x="155" y="203"/>
                  </a:cubicBezTo>
                  <a:cubicBezTo>
                    <a:pt x="177" y="204"/>
                    <a:pt x="199" y="199"/>
                    <a:pt x="218" y="187"/>
                  </a:cubicBezTo>
                  <a:cubicBezTo>
                    <a:pt x="234" y="174"/>
                    <a:pt x="242" y="156"/>
                    <a:pt x="240" y="136"/>
                  </a:cubicBezTo>
                  <a:cubicBezTo>
                    <a:pt x="240" y="92"/>
                    <a:pt x="212" y="70"/>
                    <a:pt x="155" y="70"/>
                  </a:cubicBezTo>
                  <a:close/>
                </a:path>
              </a:pathLst>
            </a:custGeom>
            <a:solidFill>
              <a:srgbClr val="3743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5" name="Freeform 18">
              <a:extLst>
                <a:ext uri="{FF2B5EF4-FFF2-40B4-BE49-F238E27FC236}">
                  <a16:creationId xmlns:a16="http://schemas.microsoft.com/office/drawing/2014/main" id="{139FD383-7F46-4675-A3BB-962EC33DD66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53" y="2250"/>
              <a:ext cx="349" cy="556"/>
            </a:xfrm>
            <a:custGeom>
              <a:avLst/>
              <a:gdLst>
                <a:gd name="T0" fmla="*/ 0 w 349"/>
                <a:gd name="T1" fmla="*/ 556 h 556"/>
                <a:gd name="T2" fmla="*/ 0 w 349"/>
                <a:gd name="T3" fmla="*/ 0 h 556"/>
                <a:gd name="T4" fmla="*/ 112 w 349"/>
                <a:gd name="T5" fmla="*/ 0 h 556"/>
                <a:gd name="T6" fmla="*/ 112 w 349"/>
                <a:gd name="T7" fmla="*/ 462 h 556"/>
                <a:gd name="T8" fmla="*/ 349 w 349"/>
                <a:gd name="T9" fmla="*/ 462 h 556"/>
                <a:gd name="T10" fmla="*/ 349 w 349"/>
                <a:gd name="T11" fmla="*/ 556 h 556"/>
                <a:gd name="T12" fmla="*/ 0 w 349"/>
                <a:gd name="T13" fmla="*/ 556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9" h="556">
                  <a:moveTo>
                    <a:pt x="0" y="556"/>
                  </a:moveTo>
                  <a:lnTo>
                    <a:pt x="0" y="0"/>
                  </a:lnTo>
                  <a:lnTo>
                    <a:pt x="112" y="0"/>
                  </a:lnTo>
                  <a:lnTo>
                    <a:pt x="112" y="462"/>
                  </a:lnTo>
                  <a:lnTo>
                    <a:pt x="349" y="462"/>
                  </a:lnTo>
                  <a:lnTo>
                    <a:pt x="349" y="556"/>
                  </a:lnTo>
                  <a:lnTo>
                    <a:pt x="0" y="556"/>
                  </a:lnTo>
                  <a:close/>
                </a:path>
              </a:pathLst>
            </a:custGeom>
            <a:solidFill>
              <a:srgbClr val="3743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6" name="Rectangle 19">
              <a:extLst>
                <a:ext uri="{FF2B5EF4-FFF2-40B4-BE49-F238E27FC236}">
                  <a16:creationId xmlns:a16="http://schemas.microsoft.com/office/drawing/2014/main" id="{ECF2A48C-4C8E-44DC-9C4B-5C989CBE49F7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5873" y="2250"/>
              <a:ext cx="110" cy="556"/>
            </a:xfrm>
            <a:prstGeom prst="rect">
              <a:avLst/>
            </a:prstGeom>
            <a:solidFill>
              <a:srgbClr val="3743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7" name="Freeform 20">
              <a:extLst>
                <a:ext uri="{FF2B5EF4-FFF2-40B4-BE49-F238E27FC236}">
                  <a16:creationId xmlns:a16="http://schemas.microsoft.com/office/drawing/2014/main" id="{AEBE1BA4-A8AD-4088-A988-EFA0D37E363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81" y="2250"/>
              <a:ext cx="355" cy="556"/>
            </a:xfrm>
            <a:custGeom>
              <a:avLst/>
              <a:gdLst>
                <a:gd name="T0" fmla="*/ 0 w 355"/>
                <a:gd name="T1" fmla="*/ 556 h 556"/>
                <a:gd name="T2" fmla="*/ 0 w 355"/>
                <a:gd name="T3" fmla="*/ 0 h 556"/>
                <a:gd name="T4" fmla="*/ 355 w 355"/>
                <a:gd name="T5" fmla="*/ 0 h 556"/>
                <a:gd name="T6" fmla="*/ 355 w 355"/>
                <a:gd name="T7" fmla="*/ 93 h 556"/>
                <a:gd name="T8" fmla="*/ 112 w 355"/>
                <a:gd name="T9" fmla="*/ 93 h 556"/>
                <a:gd name="T10" fmla="*/ 112 w 355"/>
                <a:gd name="T11" fmla="*/ 242 h 556"/>
                <a:gd name="T12" fmla="*/ 339 w 355"/>
                <a:gd name="T13" fmla="*/ 242 h 556"/>
                <a:gd name="T14" fmla="*/ 339 w 355"/>
                <a:gd name="T15" fmla="*/ 335 h 556"/>
                <a:gd name="T16" fmla="*/ 112 w 355"/>
                <a:gd name="T17" fmla="*/ 335 h 556"/>
                <a:gd name="T18" fmla="*/ 112 w 355"/>
                <a:gd name="T19" fmla="*/ 556 h 556"/>
                <a:gd name="T20" fmla="*/ 0 w 355"/>
                <a:gd name="T21" fmla="*/ 556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5" h="556">
                  <a:moveTo>
                    <a:pt x="0" y="556"/>
                  </a:moveTo>
                  <a:lnTo>
                    <a:pt x="0" y="0"/>
                  </a:lnTo>
                  <a:lnTo>
                    <a:pt x="355" y="0"/>
                  </a:lnTo>
                  <a:lnTo>
                    <a:pt x="355" y="93"/>
                  </a:lnTo>
                  <a:lnTo>
                    <a:pt x="112" y="93"/>
                  </a:lnTo>
                  <a:lnTo>
                    <a:pt x="112" y="242"/>
                  </a:lnTo>
                  <a:lnTo>
                    <a:pt x="339" y="242"/>
                  </a:lnTo>
                  <a:lnTo>
                    <a:pt x="339" y="335"/>
                  </a:lnTo>
                  <a:lnTo>
                    <a:pt x="112" y="335"/>
                  </a:lnTo>
                  <a:lnTo>
                    <a:pt x="112" y="556"/>
                  </a:lnTo>
                  <a:lnTo>
                    <a:pt x="0" y="556"/>
                  </a:lnTo>
                  <a:close/>
                </a:path>
              </a:pathLst>
            </a:custGeom>
            <a:solidFill>
              <a:srgbClr val="3743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8" name="Freeform 21">
              <a:extLst>
                <a:ext uri="{FF2B5EF4-FFF2-40B4-BE49-F238E27FC236}">
                  <a16:creationId xmlns:a16="http://schemas.microsoft.com/office/drawing/2014/main" id="{BAEDB774-5A73-4F6C-B246-E806FD210C7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03" y="2250"/>
              <a:ext cx="363" cy="556"/>
            </a:xfrm>
            <a:custGeom>
              <a:avLst/>
              <a:gdLst>
                <a:gd name="T0" fmla="*/ 0 w 363"/>
                <a:gd name="T1" fmla="*/ 556 h 556"/>
                <a:gd name="T2" fmla="*/ 0 w 363"/>
                <a:gd name="T3" fmla="*/ 0 h 556"/>
                <a:gd name="T4" fmla="*/ 363 w 363"/>
                <a:gd name="T5" fmla="*/ 0 h 556"/>
                <a:gd name="T6" fmla="*/ 363 w 363"/>
                <a:gd name="T7" fmla="*/ 92 h 556"/>
                <a:gd name="T8" fmla="*/ 110 w 363"/>
                <a:gd name="T9" fmla="*/ 92 h 556"/>
                <a:gd name="T10" fmla="*/ 110 w 363"/>
                <a:gd name="T11" fmla="*/ 227 h 556"/>
                <a:gd name="T12" fmla="*/ 352 w 363"/>
                <a:gd name="T13" fmla="*/ 227 h 556"/>
                <a:gd name="T14" fmla="*/ 352 w 363"/>
                <a:gd name="T15" fmla="*/ 319 h 556"/>
                <a:gd name="T16" fmla="*/ 110 w 363"/>
                <a:gd name="T17" fmla="*/ 319 h 556"/>
                <a:gd name="T18" fmla="*/ 110 w 363"/>
                <a:gd name="T19" fmla="*/ 464 h 556"/>
                <a:gd name="T20" fmla="*/ 363 w 363"/>
                <a:gd name="T21" fmla="*/ 464 h 556"/>
                <a:gd name="T22" fmla="*/ 363 w 363"/>
                <a:gd name="T23" fmla="*/ 556 h 556"/>
                <a:gd name="T24" fmla="*/ 0 w 363"/>
                <a:gd name="T25" fmla="*/ 556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63" h="556">
                  <a:moveTo>
                    <a:pt x="0" y="556"/>
                  </a:moveTo>
                  <a:lnTo>
                    <a:pt x="0" y="0"/>
                  </a:lnTo>
                  <a:lnTo>
                    <a:pt x="363" y="0"/>
                  </a:lnTo>
                  <a:lnTo>
                    <a:pt x="363" y="92"/>
                  </a:lnTo>
                  <a:lnTo>
                    <a:pt x="110" y="92"/>
                  </a:lnTo>
                  <a:lnTo>
                    <a:pt x="110" y="227"/>
                  </a:lnTo>
                  <a:lnTo>
                    <a:pt x="352" y="227"/>
                  </a:lnTo>
                  <a:lnTo>
                    <a:pt x="352" y="319"/>
                  </a:lnTo>
                  <a:lnTo>
                    <a:pt x="110" y="319"/>
                  </a:lnTo>
                  <a:lnTo>
                    <a:pt x="110" y="464"/>
                  </a:lnTo>
                  <a:lnTo>
                    <a:pt x="363" y="464"/>
                  </a:lnTo>
                  <a:lnTo>
                    <a:pt x="363" y="556"/>
                  </a:lnTo>
                  <a:lnTo>
                    <a:pt x="0" y="556"/>
                  </a:lnTo>
                  <a:close/>
                </a:path>
              </a:pathLst>
            </a:custGeom>
            <a:solidFill>
              <a:srgbClr val="3743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349931023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Thre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73107064-D3CA-49F7-8E72-46608079AF9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138600" y="3384000"/>
            <a:ext cx="1913400" cy="1683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7825" y="1228725"/>
            <a:ext cx="4932729" cy="2200275"/>
          </a:xfrm>
        </p:spPr>
        <p:txBody>
          <a:bodyPr anchor="b"/>
          <a:lstStyle>
            <a:lvl1pPr algn="l">
              <a:defRPr sz="425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7825" y="3682800"/>
            <a:ext cx="4932729" cy="2200275"/>
          </a:xfrm>
        </p:spPr>
        <p:txBody>
          <a:bodyPr/>
          <a:lstStyle>
            <a:lvl1pPr marL="0" indent="0" algn="l">
              <a:buNone/>
              <a:defRPr sz="160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59BCDAA-3E86-4330-AE34-33DA3205BC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7825" y="6174001"/>
            <a:ext cx="3607594" cy="207749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546E6AF0-C66B-4B32-964D-86B588C01D6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052000" y="0"/>
            <a:ext cx="4140000" cy="3384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1C85666-16D6-4604-851C-B7A185B1DF28}"/>
              </a:ext>
            </a:extLst>
          </p:cNvPr>
          <p:cNvSpPr/>
          <p:nvPr userDrawn="1"/>
        </p:nvSpPr>
        <p:spPr>
          <a:xfrm>
            <a:off x="7674000" y="6003750"/>
            <a:ext cx="378000" cy="37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solidFill>
                <a:schemeClr val="bg1"/>
              </a:solidFill>
            </a:endParaRPr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902C68CA-982E-4DE8-82EB-BF63660F9C2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052000" y="5067000"/>
            <a:ext cx="1351800" cy="93675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4FCC1E2B-BD2B-41AE-8380-2C71697586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8619" y="6480175"/>
            <a:ext cx="4114844" cy="21415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700" cap="all" baseline="0">
                <a:solidFill>
                  <a:srgbClr val="9EA7B3"/>
                </a:solidFill>
              </a:defRPr>
            </a:lvl1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42787701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Blank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7825" y="1228725"/>
            <a:ext cx="4932729" cy="2200275"/>
          </a:xfrm>
        </p:spPr>
        <p:txBody>
          <a:bodyPr anchor="b"/>
          <a:lstStyle>
            <a:lvl1pPr algn="l">
              <a:defRPr sz="42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7825" y="3682800"/>
            <a:ext cx="4932729" cy="2200275"/>
          </a:xfrm>
        </p:spPr>
        <p:txBody>
          <a:bodyPr/>
          <a:lstStyle>
            <a:lvl1pPr marL="0" indent="0" algn="l">
              <a:buNone/>
              <a:defRPr sz="160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59BCDAA-3E86-4330-AE34-33DA3205BC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7825" y="6174001"/>
            <a:ext cx="3607594" cy="207749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8570B4B7-B99F-4E9F-8038-FEAA607999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8619" y="6480175"/>
            <a:ext cx="4114844" cy="21415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700" cap="all" baseline="0">
                <a:solidFill>
                  <a:srgbClr val="9EA7B3"/>
                </a:solidFill>
              </a:defRPr>
            </a:lvl1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75336934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Font typeface="+mj-lt"/>
              <a:buAutoNum type="arabicPeriod"/>
              <a:defRPr sz="1600"/>
            </a:lvl1pPr>
            <a:lvl2pPr marL="342900" indent="-3429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Font typeface="+mj-lt"/>
              <a:buAutoNum type="arabicPeriod"/>
              <a:defRPr sz="1600">
                <a:solidFill>
                  <a:schemeClr val="bg1">
                    <a:lumMod val="85000"/>
                  </a:schemeClr>
                </a:solidFill>
              </a:defRPr>
            </a:lvl2pPr>
            <a:lvl3pPr marL="342900" indent="-3429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Font typeface="+mj-lt"/>
              <a:buAutoNum type="arabicPeriod"/>
              <a:defRPr sz="1600" b="1">
                <a:solidFill>
                  <a:schemeClr val="accent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C380D-5F44-41E8-971E-CDD19ED6F8E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2698898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Vertical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7622" y="1925636"/>
            <a:ext cx="2104845" cy="4456114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92599" y="1925636"/>
            <a:ext cx="7521575" cy="4456111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Font typeface="+mj-lt"/>
              <a:buAutoNum type="arabicPeriod"/>
              <a:defRPr sz="1600"/>
            </a:lvl1pPr>
            <a:lvl2pPr marL="342900" indent="-3429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Font typeface="+mj-lt"/>
              <a:buAutoNum type="arabicPeriod"/>
              <a:defRPr sz="1600">
                <a:solidFill>
                  <a:schemeClr val="bg1">
                    <a:lumMod val="85000"/>
                  </a:schemeClr>
                </a:solidFill>
              </a:defRPr>
            </a:lvl2pPr>
            <a:lvl3pPr marL="342900" indent="-3429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Font typeface="+mj-lt"/>
              <a:buAutoNum type="arabicPeriod"/>
              <a:defRPr sz="1600" b="1">
                <a:solidFill>
                  <a:schemeClr val="accent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C380D-5F44-41E8-971E-CDD19ED6F8E3}" type="slidenum">
              <a:rPr lang="en-GB" smtClean="0"/>
              <a:t>‹#›</a:t>
            </a:fld>
            <a:endParaRPr lang="en-GB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C476A1C-450C-4513-925D-8391EFA2E70F}"/>
              </a:ext>
            </a:extLst>
          </p:cNvPr>
          <p:cNvCxnSpPr/>
          <p:nvPr userDrawn="1"/>
        </p:nvCxnSpPr>
        <p:spPr>
          <a:xfrm>
            <a:off x="3051313" y="516835"/>
            <a:ext cx="0" cy="596334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D104ED05-5F44-40F1-9B8B-FB18CC78381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5620" y="6477467"/>
            <a:ext cx="494996" cy="215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417999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77825" y="377825"/>
            <a:ext cx="7523163" cy="850107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7825" y="1925636"/>
            <a:ext cx="11436350" cy="445611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7755" y="6480175"/>
            <a:ext cx="722264" cy="216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700">
                <a:solidFill>
                  <a:srgbClr val="9EA7B3"/>
                </a:solidFill>
              </a:defRPr>
            </a:lvl1pPr>
          </a:lstStyle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78619" y="6480175"/>
            <a:ext cx="4114844" cy="21415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700" cap="all" baseline="0">
                <a:solidFill>
                  <a:srgbClr val="9EA7B3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84744" y="6480175"/>
            <a:ext cx="229431" cy="216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>
              <a:defRPr sz="700">
                <a:solidFill>
                  <a:srgbClr val="9EA7B3"/>
                </a:solidFill>
              </a:defRPr>
            </a:lvl1pPr>
          </a:lstStyle>
          <a:p>
            <a:fld id="{29CC380D-5F44-41E8-971E-CDD19ED6F8E3}" type="slidenum">
              <a:rPr lang="en-GB" smtClean="0"/>
              <a:pPr/>
              <a:t>‹#›</a:t>
            </a:fld>
            <a:endParaRPr lang="en-GB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A4A57FA-CBE0-4527-848B-CD3B986A4345}"/>
              </a:ext>
            </a:extLst>
          </p:cNvPr>
          <p:cNvCxnSpPr/>
          <p:nvPr userDrawn="1"/>
        </p:nvCxnSpPr>
        <p:spPr>
          <a:xfrm>
            <a:off x="377825" y="1227932"/>
            <a:ext cx="11436350" cy="0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7E4506A-0C4E-904D-961E-4D4CCCAF7DE1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hdr"/>
              </p:ext>
            </p:extLst>
          </p:nvPr>
        </p:nvSpPr>
        <p:spPr>
          <a:xfrm>
            <a:off x="0" y="0"/>
            <a:ext cx="735013" cy="18288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200">
                <a:solidFill>
                  <a:srgbClr val="00B29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Proprietary</a:t>
            </a:r>
          </a:p>
        </p:txBody>
      </p:sp>
    </p:spTree>
    <p:extLst>
      <p:ext uri="{BB962C8B-B14F-4D97-AF65-F5344CB8AC3E}">
        <p14:creationId xmlns:p14="http://schemas.microsoft.com/office/powerpoint/2010/main" val="5540495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722" r:id="rId8"/>
    <p:sldLayoutId id="2147483723" r:id="rId9"/>
    <p:sldLayoutId id="2147483676" r:id="rId10"/>
    <p:sldLayoutId id="2147483721" r:id="rId11"/>
    <p:sldLayoutId id="2147483724" r:id="rId12"/>
    <p:sldLayoutId id="2147483710" r:id="rId13"/>
    <p:sldLayoutId id="2147483709" r:id="rId14"/>
    <p:sldLayoutId id="2147483691" r:id="rId15"/>
    <p:sldLayoutId id="2147483729" r:id="rId16"/>
    <p:sldLayoutId id="2147483725" r:id="rId17"/>
    <p:sldLayoutId id="2147483701" r:id="rId18"/>
    <p:sldLayoutId id="2147483702" r:id="rId19"/>
    <p:sldLayoutId id="2147483726" r:id="rId20"/>
    <p:sldLayoutId id="2147483728" r:id="rId21"/>
    <p:sldLayoutId id="2147483727" r:id="rId22"/>
    <p:sldLayoutId id="2147483730" r:id="rId23"/>
    <p:sldLayoutId id="2147483731" r:id="rId24"/>
    <p:sldLayoutId id="2147483700" r:id="rId25"/>
    <p:sldLayoutId id="2147483705" r:id="rId26"/>
    <p:sldLayoutId id="2147483704" r:id="rId27"/>
    <p:sldLayoutId id="2147483706" r:id="rId28"/>
    <p:sldLayoutId id="2147483707" r:id="rId29"/>
    <p:sldLayoutId id="2147483703" r:id="rId30"/>
    <p:sldLayoutId id="2147483696" r:id="rId31"/>
    <p:sldLayoutId id="2147483695" r:id="rId32"/>
    <p:sldLayoutId id="2147483697" r:id="rId33"/>
    <p:sldLayoutId id="2147483675" r:id="rId34"/>
    <p:sldLayoutId id="2147483692" r:id="rId35"/>
    <p:sldLayoutId id="2147483693" r:id="rId36"/>
    <p:sldLayoutId id="2147483698" r:id="rId37"/>
    <p:sldLayoutId id="2147483699" r:id="rId38"/>
    <p:sldLayoutId id="2147483689" r:id="rId39"/>
    <p:sldLayoutId id="2147483690" r:id="rId40"/>
    <p:sldLayoutId id="2147483711" r:id="rId41"/>
    <p:sldLayoutId id="2147483715" r:id="rId42"/>
    <p:sldLayoutId id="2147483712" r:id="rId43"/>
    <p:sldLayoutId id="2147483713" r:id="rId44"/>
    <p:sldLayoutId id="2147483714" r:id="rId45"/>
    <p:sldLayoutId id="2147483718" r:id="rId46"/>
    <p:sldLayoutId id="2147483716" r:id="rId47"/>
    <p:sldLayoutId id="2147483717" r:id="rId48"/>
    <p:sldLayoutId id="2147483720" r:id="rId49"/>
    <p:sldLayoutId id="2147483719" r:id="rId50"/>
    <p:sldLayoutId id="2147483678" r:id="rId51"/>
    <p:sldLayoutId id="2147483679" r:id="rId52"/>
    <p:sldLayoutId id="2147483733" r:id="rId53"/>
    <p:sldLayoutId id="2147483732" r:id="rId54"/>
    <p:sldLayoutId id="2147483734" r:id="rId55"/>
  </p:sldLayoutIdLst>
  <p:transition>
    <p:fade/>
  </p:transition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750" kern="1200">
          <a:solidFill>
            <a:schemeClr val="accent4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1600"/>
        </a:spcAft>
        <a:buFont typeface="Arial" panose="020B0604020202020204" pitchFamily="34" charset="0"/>
        <a:buNone/>
        <a:defRPr sz="1200" kern="1200">
          <a:solidFill>
            <a:schemeClr val="accent4"/>
          </a:solidFill>
          <a:latin typeface="+mn-lt"/>
          <a:ea typeface="+mn-ea"/>
          <a:cs typeface="+mn-cs"/>
        </a:defRPr>
      </a:lvl1pPr>
      <a:lvl2pPr marL="108000" indent="-108000" algn="l" defTabSz="914400" rtl="0" eaLnBrk="1" latinLnBrk="0" hangingPunct="1">
        <a:lnSpc>
          <a:spcPct val="100000"/>
        </a:lnSpc>
        <a:spcBef>
          <a:spcPts val="0"/>
        </a:spcBef>
        <a:spcAft>
          <a:spcPts val="1600"/>
        </a:spcAft>
        <a:buFont typeface="Arial" panose="020B0604020202020204" pitchFamily="34" charset="0"/>
        <a:buChar char="•"/>
        <a:defRPr sz="1200" b="0" kern="1200">
          <a:solidFill>
            <a:schemeClr val="accent4"/>
          </a:solidFill>
          <a:latin typeface="+mn-lt"/>
          <a:ea typeface="+mn-ea"/>
          <a:cs typeface="+mn-cs"/>
        </a:defRPr>
      </a:lvl2pPr>
      <a:lvl3pPr marL="216000" indent="-108000" algn="l" defTabSz="914400" rtl="0" eaLnBrk="1" latinLnBrk="0" hangingPunct="1">
        <a:lnSpc>
          <a:spcPct val="100000"/>
        </a:lnSpc>
        <a:spcBef>
          <a:spcPts val="0"/>
        </a:spcBef>
        <a:spcAft>
          <a:spcPts val="1600"/>
        </a:spcAft>
        <a:buFont typeface="Arial" panose="020B0604020202020204" pitchFamily="34" charset="0"/>
        <a:buChar char="•"/>
        <a:defRPr sz="1200" b="0" kern="1200">
          <a:solidFill>
            <a:schemeClr val="accent4"/>
          </a:solidFill>
          <a:latin typeface="+mn-lt"/>
          <a:ea typeface="+mn-ea"/>
          <a:cs typeface="+mn-cs"/>
        </a:defRPr>
      </a:lvl3pPr>
      <a:lvl4pPr marL="324000" indent="-108000" algn="l" defTabSz="914400" rtl="0" eaLnBrk="1" latinLnBrk="0" hangingPunct="1">
        <a:lnSpc>
          <a:spcPct val="100000"/>
        </a:lnSpc>
        <a:spcBef>
          <a:spcPts val="0"/>
        </a:spcBef>
        <a:spcAft>
          <a:spcPts val="1600"/>
        </a:spcAft>
        <a:buFont typeface="Arial" panose="020B0604020202020204" pitchFamily="34" charset="0"/>
        <a:buChar char="•"/>
        <a:defRPr sz="1200" b="0" kern="1200">
          <a:solidFill>
            <a:schemeClr val="accent4"/>
          </a:solidFill>
          <a:latin typeface="+mn-lt"/>
          <a:ea typeface="+mn-ea"/>
          <a:cs typeface="+mn-cs"/>
        </a:defRPr>
      </a:lvl4pPr>
      <a:lvl5pPr marL="432000" indent="-108000" algn="l" defTabSz="914400" rtl="0" eaLnBrk="1" latinLnBrk="0" hangingPunct="1">
        <a:lnSpc>
          <a:spcPct val="100000"/>
        </a:lnSpc>
        <a:spcBef>
          <a:spcPts val="0"/>
        </a:spcBef>
        <a:spcAft>
          <a:spcPts val="1600"/>
        </a:spcAft>
        <a:buFont typeface="Arial" panose="020B0604020202020204" pitchFamily="34" charset="0"/>
        <a:buChar char="•"/>
        <a:defRPr sz="1200" b="0" kern="1200">
          <a:solidFill>
            <a:schemeClr val="accent4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defRPr sz="1600" kern="1200">
          <a:solidFill>
            <a:schemeClr val="accent4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3400"/>
        </a:spcAft>
        <a:buFont typeface="Arial" panose="020B0604020202020204" pitchFamily="34" charset="0"/>
        <a:buNone/>
        <a:defRPr sz="1200" b="1" kern="1200">
          <a:solidFill>
            <a:schemeClr val="accent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1600"/>
        </a:spcAft>
        <a:buFont typeface="Arial" panose="020B0604020202020204" pitchFamily="34" charset="0"/>
        <a:buNone/>
        <a:defRPr sz="3000" kern="1200">
          <a:solidFill>
            <a:schemeClr val="accent1"/>
          </a:solidFill>
          <a:latin typeface="+mj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238" userDrawn="1">
          <p15:clr>
            <a:srgbClr val="F26B43"/>
          </p15:clr>
        </p15:guide>
        <p15:guide id="4" pos="2511" userDrawn="1">
          <p15:clr>
            <a:srgbClr val="F26B43"/>
          </p15:clr>
        </p15:guide>
        <p15:guide id="5" pos="2704" userDrawn="1">
          <p15:clr>
            <a:srgbClr val="F26B43"/>
          </p15:clr>
        </p15:guide>
        <p15:guide id="6" pos="4977" userDrawn="1">
          <p15:clr>
            <a:srgbClr val="F26B43"/>
          </p15:clr>
        </p15:guide>
        <p15:guide id="7" pos="5169" userDrawn="1">
          <p15:clr>
            <a:srgbClr val="F26B43"/>
          </p15:clr>
        </p15:guide>
        <p15:guide id="8" pos="7442" userDrawn="1">
          <p15:clr>
            <a:srgbClr val="F26B43"/>
          </p15:clr>
        </p15:guide>
        <p15:guide id="9" orient="horz" pos="238" userDrawn="1">
          <p15:clr>
            <a:srgbClr val="F26B43"/>
          </p15:clr>
        </p15:guide>
        <p15:guide id="10" orient="horz" pos="4020" userDrawn="1">
          <p15:clr>
            <a:srgbClr val="F26B43"/>
          </p15:clr>
        </p15:guide>
        <p15:guide id="11" orient="horz" pos="1751" userDrawn="1">
          <p15:clr>
            <a:srgbClr val="F26B43"/>
          </p15:clr>
        </p15:guide>
        <p15:guide id="12" orient="horz" pos="1213" userDrawn="1">
          <p15:clr>
            <a:srgbClr val="F26B43"/>
          </p15:clr>
        </p15:guide>
        <p15:guide id="13" orient="horz" pos="77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7.pn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7.pn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audio" Target="../media/media2.m4a"/><Relationship Id="rId7" Type="http://schemas.openxmlformats.org/officeDocument/2006/relationships/image" Target="../media/image9.png"/><Relationship Id="rId2" Type="http://schemas.microsoft.com/office/2007/relationships/media" Target="../media/media2.m4a"/><Relationship Id="rId1" Type="http://schemas.openxmlformats.org/officeDocument/2006/relationships/tags" Target="../tags/tag1.xml"/><Relationship Id="rId6" Type="http://schemas.openxmlformats.org/officeDocument/2006/relationships/image" Target="../media/image8.png"/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7.pn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13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4.xml"/><Relationship Id="rId9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7.png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7.png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7.png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7.png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5A490D-8D17-414E-B881-9623CBCC1E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9790" y="1877326"/>
            <a:ext cx="9940068" cy="2200275"/>
          </a:xfrm>
        </p:spPr>
        <p:txBody>
          <a:bodyPr/>
          <a:lstStyle/>
          <a:p>
            <a:r>
              <a:rPr lang="en-US" sz="5400" b="1" dirty="0">
                <a:latin typeface="+mn-lt"/>
                <a:ea typeface="+mn-lt"/>
                <a:cs typeface="+mn-lt"/>
              </a:rPr>
              <a:t>Targeting Immune Checkpoint Therapy Resistance with Novel MSC-Engineered Extracellular Vesicles</a:t>
            </a:r>
            <a:endParaRPr lang="en-US" sz="5400" dirty="0">
              <a:latin typeface="+mn-lt"/>
              <a:ea typeface="+mn-lt"/>
              <a:cs typeface="+mn-lt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7F4444B-7CDE-48F3-9561-7393B9E31B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7824" y="4181475"/>
            <a:ext cx="4932000" cy="2200275"/>
          </a:xfrm>
        </p:spPr>
        <p:txBody>
          <a:bodyPr/>
          <a:lstStyle/>
          <a:p>
            <a:endParaRPr lang="en-GB" dirty="0"/>
          </a:p>
          <a:p>
            <a:r>
              <a:rPr lang="en-GB" dirty="0"/>
              <a:t>Yves </a:t>
            </a:r>
            <a:r>
              <a:rPr lang="en-GB" dirty="0" err="1"/>
              <a:t>Greatti</a:t>
            </a:r>
            <a:endParaRPr lang="en-GB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FEE9CE4-2784-430A-BD24-6183B6C1302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April 29, 2024</a:t>
            </a:r>
          </a:p>
        </p:txBody>
      </p:sp>
      <p:pic>
        <p:nvPicPr>
          <p:cNvPr id="9" name="Audio 8">
            <a:extLst>
              <a:ext uri="{FF2B5EF4-FFF2-40B4-BE49-F238E27FC236}">
                <a16:creationId xmlns:a16="http://schemas.microsoft.com/office/drawing/2014/main" id="{3A146086-7450-D9E2-B459-F97632B4A6B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080878"/>
      </p:ext>
    </p:extLst>
  </p:cSld>
  <p:clrMapOvr>
    <a:masterClrMapping/>
  </p:clrMapOvr>
  <p:transition advTm="13414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87167460-0B35-B429-827D-0193A7E332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825" y="377825"/>
            <a:ext cx="10239375" cy="850107"/>
          </a:xfrm>
        </p:spPr>
        <p:txBody>
          <a:bodyPr/>
          <a:lstStyle/>
          <a:p>
            <a:r>
              <a:rPr lang="en-US" dirty="0">
                <a:effectLst/>
              </a:rPr>
              <a:t>Aim 3:In Vivo Efficacy and Safety Evaluation</a:t>
            </a:r>
            <a:endParaRPr lang="en-US" dirty="0"/>
          </a:p>
        </p:txBody>
      </p:sp>
      <p:pic>
        <p:nvPicPr>
          <p:cNvPr id="4" name="Picture 3" descr="A close-up of a graph&#10;&#10;Description automatically generated">
            <a:extLst>
              <a:ext uri="{FF2B5EF4-FFF2-40B4-BE49-F238E27FC236}">
                <a16:creationId xmlns:a16="http://schemas.microsoft.com/office/drawing/2014/main" id="{3A31BA24-0CE0-52B6-990F-849F8D54D0B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2" t="3394" r="4482"/>
          <a:stretch/>
        </p:blipFill>
        <p:spPr>
          <a:xfrm>
            <a:off x="8244" y="1644566"/>
            <a:ext cx="6201487" cy="4802111"/>
          </a:xfrm>
          <a:prstGeom prst="rect">
            <a:avLst/>
          </a:prstGeom>
        </p:spPr>
      </p:pic>
      <p:pic>
        <p:nvPicPr>
          <p:cNvPr id="8" name="Picture 7" descr="A screenshot of a chart of different types of livers&#10;&#10;Description automatically generated with medium confidence">
            <a:extLst>
              <a:ext uri="{FF2B5EF4-FFF2-40B4-BE49-F238E27FC236}">
                <a16:creationId xmlns:a16="http://schemas.microsoft.com/office/drawing/2014/main" id="{CC41B3CC-55D1-4223-113B-47F8FADAE9B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50" t="4125" r="2867" b="503"/>
          <a:stretch/>
        </p:blipFill>
        <p:spPr>
          <a:xfrm>
            <a:off x="7021286" y="1320345"/>
            <a:ext cx="4996544" cy="515983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2272C5B-3673-958E-35E3-472D653A43FC}"/>
              </a:ext>
            </a:extLst>
          </p:cNvPr>
          <p:cNvSpPr txBox="1"/>
          <p:nvPr/>
        </p:nvSpPr>
        <p:spPr>
          <a:xfrm>
            <a:off x="7123091" y="6360223"/>
            <a:ext cx="5116287" cy="42473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R="0"/>
            <a:r>
              <a:rPr lang="en-US" sz="1200" dirty="0">
                <a:ea typeface="Times New Roman" panose="02020603050405020304" pitchFamily="18" charset="0"/>
              </a:rPr>
              <a:t>F</a:t>
            </a:r>
            <a:r>
              <a:rPr lang="en-US" sz="1200" dirty="0">
                <a:effectLst/>
                <a:ea typeface="Times New Roman" panose="02020603050405020304" pitchFamily="18" charset="0"/>
              </a:rPr>
              <a:t>luorescence images of tumor, liver, spleen, </a:t>
            </a:r>
            <a:r>
              <a:rPr lang="en-US" sz="12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kidneys, heart, and lungs of </a:t>
            </a:r>
          </a:p>
          <a:p>
            <a:r>
              <a:rPr lang="en-US" sz="12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tumor-bearing mouse models after 6h and 24h post injection</a:t>
            </a:r>
            <a:r>
              <a:rPr lang="en-US" sz="1200" dirty="0">
                <a:effectLst/>
              </a:rPr>
              <a:t> </a:t>
            </a:r>
            <a:endParaRPr lang="en-US" sz="1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095D6FA-3B6F-C83A-39D3-C95775AEDA80}"/>
              </a:ext>
            </a:extLst>
          </p:cNvPr>
          <p:cNvSpPr txBox="1"/>
          <p:nvPr/>
        </p:nvSpPr>
        <p:spPr>
          <a:xfrm>
            <a:off x="8244" y="6536655"/>
            <a:ext cx="1027092" cy="64269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/>
            <a:r>
              <a:rPr lang="en-US" sz="800" dirty="0">
                <a:solidFill>
                  <a:srgbClr val="000000"/>
                </a:solidFill>
                <a:effectLst/>
                <a:highlight>
                  <a:srgbClr val="FFFFFF"/>
                </a:highlight>
                <a:ea typeface="Times New Roman" panose="02020603050405020304" pitchFamily="18" charset="0"/>
                <a:cs typeface="Arial" panose="020B0604020202020204" pitchFamily="34" charset="0"/>
              </a:rPr>
              <a:t>Elnaz Bagheri et 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ea typeface="Times New Roman" panose="02020603050405020304" pitchFamily="18" charset="0"/>
                <a:cs typeface="Arial" panose="020B0604020202020204" pitchFamily="34" charset="0"/>
              </a:rPr>
              <a:t>al.,</a:t>
            </a:r>
            <a:endParaRPr lang="en-US" sz="800" dirty="0">
              <a:effectLst/>
              <a:ea typeface="Times New Roman" panose="02020603050405020304" pitchFamily="18" charset="0"/>
            </a:endParaRPr>
          </a:p>
        </p:txBody>
      </p:sp>
      <p:pic>
        <p:nvPicPr>
          <p:cNvPr id="23" name="Audio 22">
            <a:extLst>
              <a:ext uri="{FF2B5EF4-FFF2-40B4-BE49-F238E27FC236}">
                <a16:creationId xmlns:a16="http://schemas.microsoft.com/office/drawing/2014/main" id="{CE1CCB55-492B-05EF-61C5-E5E8914134D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22752"/>
      </p:ext>
    </p:extLst>
  </p:cSld>
  <p:clrMapOvr>
    <a:masterClrMapping/>
  </p:clrMapOvr>
  <p:transition advTm="55327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6C926B-1CC9-5E96-5F05-040B563B9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28E245-FC5D-3B27-761D-A19E80D6B1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effectLst/>
                <a:ea typeface="Times New Roman" panose="02020603050405020304" pitchFamily="18" charset="0"/>
              </a:rPr>
              <a:t>Successfully designing this novel therapy depends on 3 critical aspects: evading detection by the MPS, effectively targeting M2-like macrophages, and ultimately reaching cancer cells. We are confident that these 3 key aspects of </a:t>
            </a:r>
            <a:r>
              <a:rPr lang="en-US" sz="2800" dirty="0">
                <a:ea typeface="Times New Roman" panose="02020603050405020304" pitchFamily="18" charset="0"/>
              </a:rPr>
              <a:t>our research could be effectively </a:t>
            </a:r>
            <a:r>
              <a:rPr lang="en-US" sz="2800" dirty="0">
                <a:effectLst/>
                <a:ea typeface="Times New Roman" panose="02020603050405020304" pitchFamily="18" charset="0"/>
              </a:rPr>
              <a:t>addressed by fine tuning the design of the drug. 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2800" dirty="0"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2800" dirty="0">
              <a:effectLst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ea typeface="Times New Roman" panose="02020603050405020304" pitchFamily="18" charset="0"/>
              </a:rPr>
              <a:t>This novel therapy has the potential to revolutionize cancer treatment by overcoming resistance to existing immunotherapies,  such as anti-PD1/PDL1, especially when used in combination with them.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A8C124-9598-17EA-93A4-065FCD5F91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C380D-5F44-41E8-971E-CDD19ED6F8E3}" type="slidenum">
              <a:rPr lang="en-GB" smtClean="0"/>
              <a:t>11</a:t>
            </a:fld>
            <a:endParaRPr lang="en-GB"/>
          </a:p>
        </p:txBody>
      </p:sp>
      <p:pic>
        <p:nvPicPr>
          <p:cNvPr id="19" name="Audio 18">
            <a:extLst>
              <a:ext uri="{FF2B5EF4-FFF2-40B4-BE49-F238E27FC236}">
                <a16:creationId xmlns:a16="http://schemas.microsoft.com/office/drawing/2014/main" id="{5B92DAB1-1BCD-0D54-CA3A-D2470B881B0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270507"/>
      </p:ext>
    </p:extLst>
  </p:cSld>
  <p:clrMapOvr>
    <a:masterClrMapping/>
  </p:clrMapOvr>
  <p:transition advTm="26288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5582D6-C361-0E04-4184-082E1ADB1C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9427A3-31C8-EC78-A798-B21FDE4D52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2835" y="1450978"/>
            <a:ext cx="11830651" cy="5804261"/>
          </a:xfrm>
        </p:spPr>
        <p:txBody>
          <a:bodyPr/>
          <a:lstStyle/>
          <a:p>
            <a:r>
              <a:rPr lang="en-US" dirty="0">
                <a:effectLst/>
              </a:rPr>
              <a:t>Turning cold tumors into hot tumors by improving T cell infiltration  Yuan-Tong Liu, </a:t>
            </a:r>
            <a:r>
              <a:rPr lang="en-US" dirty="0" err="1">
                <a:effectLst/>
              </a:rPr>
              <a:t>Zhi</a:t>
            </a:r>
            <a:r>
              <a:rPr lang="en-US" dirty="0">
                <a:effectLst/>
              </a:rPr>
              <a:t>-Jun Sun </a:t>
            </a:r>
            <a:r>
              <a:rPr lang="en-US" dirty="0" err="1">
                <a:effectLst/>
              </a:rPr>
              <a:t>doi</a:t>
            </a:r>
            <a:r>
              <a:rPr lang="en-US" dirty="0">
                <a:effectLst/>
              </a:rPr>
              <a:t>: 10.7150/thno.58390 </a:t>
            </a:r>
            <a:endParaRPr lang="en-US" dirty="0"/>
          </a:p>
          <a:p>
            <a:pPr>
              <a:spcAft>
                <a:spcPts val="0"/>
              </a:spcAft>
            </a:pPr>
            <a:r>
              <a:rPr lang="en-US" dirty="0">
                <a:effectLst/>
                <a:ea typeface="Times New Roman" panose="02020603050405020304" pitchFamily="18" charset="0"/>
              </a:rPr>
              <a:t>C. Peña-Romero and E. </a:t>
            </a:r>
            <a:r>
              <a:rPr lang="en-US" dirty="0" err="1">
                <a:effectLst/>
                <a:ea typeface="Times New Roman" panose="02020603050405020304" pitchFamily="18" charset="0"/>
              </a:rPr>
              <a:t>Orenes-Piñero</a:t>
            </a:r>
            <a:r>
              <a:rPr lang="en-US" dirty="0">
                <a:effectLst/>
                <a:ea typeface="Times New Roman" panose="02020603050405020304" pitchFamily="18" charset="0"/>
              </a:rPr>
              <a:t>, “Dual Effect of Immune Cells within </a:t>
            </a:r>
            <a:r>
              <a:rPr lang="en-US" dirty="0" err="1">
                <a:effectLst/>
                <a:ea typeface="Times New Roman" panose="02020603050405020304" pitchFamily="18" charset="0"/>
              </a:rPr>
              <a:t>Tumour</a:t>
            </a:r>
            <a:r>
              <a:rPr lang="en-US" dirty="0">
                <a:effectLst/>
                <a:ea typeface="Times New Roman" panose="02020603050405020304" pitchFamily="18" charset="0"/>
              </a:rPr>
              <a:t> Microenvironment: Pro- and Anti-</a:t>
            </a:r>
            <a:r>
              <a:rPr lang="en-US" dirty="0" err="1">
                <a:effectLst/>
                <a:ea typeface="Times New Roman" panose="02020603050405020304" pitchFamily="18" charset="0"/>
              </a:rPr>
              <a:t>Tumour</a:t>
            </a:r>
            <a:r>
              <a:rPr lang="en-US" dirty="0">
                <a:effectLst/>
                <a:ea typeface="Times New Roman" panose="02020603050405020304" pitchFamily="18" charset="0"/>
              </a:rPr>
              <a:t> Effects and Their Triggers,” </a:t>
            </a:r>
            <a:r>
              <a:rPr lang="en-US" i="1" dirty="0">
                <a:effectLst/>
                <a:ea typeface="Times New Roman" panose="02020603050405020304" pitchFamily="18" charset="0"/>
              </a:rPr>
              <a:t>Cancers</a:t>
            </a:r>
            <a:r>
              <a:rPr lang="en-US" dirty="0">
                <a:effectLst/>
                <a:ea typeface="Times New Roman" panose="02020603050405020304" pitchFamily="18" charset="0"/>
              </a:rPr>
              <a:t>, vol. 14, no. 7, p. 1681, 2022, </a:t>
            </a:r>
            <a:r>
              <a:rPr lang="en-US" dirty="0" err="1">
                <a:effectLst/>
                <a:ea typeface="Times New Roman" panose="02020603050405020304" pitchFamily="18" charset="0"/>
              </a:rPr>
              <a:t>doi</a:t>
            </a:r>
            <a:r>
              <a:rPr lang="en-US" dirty="0">
                <a:effectLst/>
                <a:ea typeface="Times New Roman" panose="02020603050405020304" pitchFamily="18" charset="0"/>
              </a:rPr>
              <a:t>: 10.3390/cancers14071681</a:t>
            </a:r>
          </a:p>
          <a:p>
            <a:pPr>
              <a:spcAft>
                <a:spcPts val="0"/>
              </a:spcAft>
            </a:pPr>
            <a:endParaRPr lang="en-US" dirty="0"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effectLst/>
                <a:ea typeface="Times New Roman" panose="02020603050405020304" pitchFamily="18" charset="0"/>
              </a:rPr>
              <a:t>Tong </a:t>
            </a:r>
            <a:r>
              <a:rPr lang="en-US" i="1" dirty="0">
                <a:effectLst/>
                <a:ea typeface="Times New Roman" panose="02020603050405020304" pitchFamily="18" charset="0"/>
              </a:rPr>
              <a:t>et al.</a:t>
            </a:r>
            <a:r>
              <a:rPr lang="en-US" dirty="0">
                <a:effectLst/>
                <a:ea typeface="Times New Roman" panose="02020603050405020304" pitchFamily="18" charset="0"/>
              </a:rPr>
              <a:t>, “Tumor Associated Macrophages, as the Dominant Immune Cells, Are an Indispensable Target for Immunologically Cold Tumor—Glioma Therapy?,” </a:t>
            </a:r>
            <a:r>
              <a:rPr lang="en-US" i="1" dirty="0">
                <a:effectLst/>
                <a:ea typeface="Times New Roman" panose="02020603050405020304" pitchFamily="18" charset="0"/>
              </a:rPr>
              <a:t>Front. Cell Dev. Biol.</a:t>
            </a:r>
            <a:r>
              <a:rPr lang="en-US" dirty="0">
                <a:effectLst/>
                <a:ea typeface="Times New Roman" panose="02020603050405020304" pitchFamily="18" charset="0"/>
              </a:rPr>
              <a:t>, vol. 9, p. 706286, 2021, </a:t>
            </a:r>
            <a:r>
              <a:rPr lang="en-US" dirty="0" err="1">
                <a:effectLst/>
                <a:ea typeface="Times New Roman" panose="02020603050405020304" pitchFamily="18" charset="0"/>
              </a:rPr>
              <a:t>doi</a:t>
            </a:r>
            <a:r>
              <a:rPr lang="en-US" dirty="0">
                <a:effectLst/>
                <a:ea typeface="Times New Roman" panose="02020603050405020304" pitchFamily="18" charset="0"/>
              </a:rPr>
              <a:t>: 10.3389/fcell.2021.706286</a:t>
            </a:r>
          </a:p>
          <a:p>
            <a:pPr>
              <a:spcAft>
                <a:spcPts val="0"/>
              </a:spcAft>
            </a:pPr>
            <a:endParaRPr lang="en-US" dirty="0">
              <a:effectLst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effectLst/>
                <a:ea typeface="Times New Roman" panose="02020603050405020304" pitchFamily="18" charset="0"/>
              </a:rPr>
              <a:t>X. Shen </a:t>
            </a:r>
            <a:r>
              <a:rPr lang="en-US" i="1" dirty="0">
                <a:effectLst/>
                <a:ea typeface="Times New Roman" panose="02020603050405020304" pitchFamily="18" charset="0"/>
              </a:rPr>
              <a:t>et al.</a:t>
            </a:r>
            <a:r>
              <a:rPr lang="en-US" dirty="0">
                <a:effectLst/>
                <a:ea typeface="Times New Roman" panose="02020603050405020304" pitchFamily="18" charset="0"/>
              </a:rPr>
              <a:t>, “TAM-targeted reeducation for enhanced cancer immunotherapy: Mechanism and recent progress,” </a:t>
            </a:r>
            <a:r>
              <a:rPr lang="en-US" i="1" dirty="0">
                <a:effectLst/>
                <a:ea typeface="Times New Roman" panose="02020603050405020304" pitchFamily="18" charset="0"/>
              </a:rPr>
              <a:t>Front. Oncol.</a:t>
            </a:r>
            <a:r>
              <a:rPr lang="en-US" dirty="0">
                <a:effectLst/>
                <a:ea typeface="Times New Roman" panose="02020603050405020304" pitchFamily="18" charset="0"/>
              </a:rPr>
              <a:t>, vol. 12, p. 1034842, 2022, </a:t>
            </a:r>
            <a:r>
              <a:rPr lang="en-US" dirty="0" err="1">
                <a:effectLst/>
                <a:ea typeface="Times New Roman" panose="02020603050405020304" pitchFamily="18" charset="0"/>
              </a:rPr>
              <a:t>doi</a:t>
            </a:r>
            <a:r>
              <a:rPr lang="en-US" dirty="0">
                <a:effectLst/>
                <a:ea typeface="Times New Roman" panose="02020603050405020304" pitchFamily="18" charset="0"/>
              </a:rPr>
              <a:t>: 10.3389/fonc.2022.1034842</a:t>
            </a:r>
          </a:p>
          <a:p>
            <a:pPr>
              <a:spcAft>
                <a:spcPts val="0"/>
              </a:spcAft>
            </a:pPr>
            <a:endParaRPr lang="en-US" b="1" dirty="0">
              <a:ea typeface="Times New Roman" panose="02020603050405020304" pitchFamily="18" charset="0"/>
            </a:endParaRPr>
          </a:p>
          <a:p>
            <a:r>
              <a:rPr lang="en-US" dirty="0" err="1">
                <a:effectLst/>
              </a:rPr>
              <a:t>Jiachen</a:t>
            </a:r>
            <a:r>
              <a:rPr lang="en-US" dirty="0">
                <a:effectLst/>
              </a:rPr>
              <a:t> Wen et al, “CSF1R inhibitors are emerging immunotherapeutic drugs for cancer treatment” - </a:t>
            </a:r>
            <a:r>
              <a:rPr lang="en-US" dirty="0" err="1">
                <a:solidFill>
                  <a:srgbClr val="1E1E1E"/>
                </a:solidFill>
              </a:rPr>
              <a:t>doi</a:t>
            </a:r>
            <a:r>
              <a:rPr lang="en-US" dirty="0">
                <a:solidFill>
                  <a:srgbClr val="1E1E1E"/>
                </a:solidFill>
                <a:effectLst/>
              </a:rPr>
              <a:t>: </a:t>
            </a:r>
            <a:r>
              <a:rPr lang="en-US" dirty="0">
                <a:effectLst/>
              </a:rPr>
              <a:t>10.1016/j.ejmech.2022.114884 Elsevier - European Journal of Medicinal Chemistry</a:t>
            </a:r>
          </a:p>
          <a:p>
            <a:r>
              <a:rPr lang="en-US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F. </a:t>
            </a:r>
            <a:r>
              <a:rPr lang="en-US" dirty="0" err="1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Peyraud</a:t>
            </a:r>
            <a:r>
              <a:rPr lang="en-US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 and A. </a:t>
            </a:r>
            <a:r>
              <a:rPr lang="en-US" dirty="0" err="1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Italiano</a:t>
            </a:r>
            <a:r>
              <a:rPr lang="en-US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, “Combined PARP Inhibition and Immune Checkpoint Therapy in Solid Tumors,” </a:t>
            </a:r>
            <a:r>
              <a:rPr lang="en-US" i="1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Cancers</a:t>
            </a:r>
            <a:r>
              <a:rPr lang="en-US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, vol. 12, no. 6, p. 1502, 2020, </a:t>
            </a:r>
            <a:r>
              <a:rPr lang="en-US" dirty="0" err="1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doi</a:t>
            </a:r>
            <a:r>
              <a:rPr lang="en-US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: 10.3390/cancers12061502</a:t>
            </a:r>
          </a:p>
          <a:p>
            <a:r>
              <a:rPr lang="en-US" dirty="0" err="1">
                <a:effectLst/>
              </a:rPr>
              <a:t>Zhijie</a:t>
            </a:r>
            <a:r>
              <a:rPr lang="en-US" dirty="0">
                <a:effectLst/>
              </a:rPr>
              <a:t> Weng et al. Therapeutic roles of mesenchymal stem cell-derive extracellular vesicles in cancer. Journal of Hematology &amp; Oncology 2021 - </a:t>
            </a:r>
            <a:r>
              <a:rPr lang="en-US" dirty="0" err="1">
                <a:effectLst/>
              </a:rPr>
              <a:t>doi</a:t>
            </a:r>
            <a:r>
              <a:rPr lang="en-US" dirty="0">
                <a:effectLst/>
              </a:rPr>
              <a:t>: 10.1186/s13045- 021-01141-y </a:t>
            </a:r>
          </a:p>
          <a:p>
            <a:r>
              <a:rPr lang="en-US" dirty="0">
                <a:effectLst/>
              </a:rPr>
              <a:t>Cristiana </a:t>
            </a:r>
            <a:r>
              <a:rPr lang="en-US" dirty="0" err="1">
                <a:effectLst/>
              </a:rPr>
              <a:t>Ulpiano</a:t>
            </a:r>
            <a:r>
              <a:rPr lang="en-US" dirty="0">
                <a:effectLst/>
              </a:rPr>
              <a:t> et al., “Bioengineered Mesenchymal-Stromal-Cell-Derived </a:t>
            </a:r>
            <a:r>
              <a:rPr lang="en-US" dirty="0"/>
              <a:t> </a:t>
            </a:r>
            <a:r>
              <a:rPr lang="en-US" dirty="0">
                <a:effectLst/>
              </a:rPr>
              <a:t>Extracellular Vesicles as an Improved Drug Delivery </a:t>
            </a:r>
            <a:r>
              <a:rPr lang="en-US" dirty="0" err="1">
                <a:effectLst/>
              </a:rPr>
              <a:t>System:Methods</a:t>
            </a:r>
            <a:r>
              <a:rPr lang="en-US" dirty="0">
                <a:effectLst/>
              </a:rPr>
              <a:t> and Applications” - Biomedicines 2023 – </a:t>
            </a:r>
            <a:r>
              <a:rPr lang="en-US" dirty="0" err="1">
                <a:effectLst/>
              </a:rPr>
              <a:t>doi</a:t>
            </a:r>
            <a:r>
              <a:rPr lang="en-US" dirty="0">
                <a:effectLst/>
              </a:rPr>
              <a:t>:  10.3390/biomedicines11041231 </a:t>
            </a:r>
          </a:p>
          <a:p>
            <a:pPr marR="0" lvl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Catharina Melzer et al., “</a:t>
            </a:r>
            <a:r>
              <a:rPr lang="en-US" dirty="0">
                <a:solidFill>
                  <a:srgbClr val="000000"/>
                </a:solidFill>
                <a:effectLst/>
                <a:highlight>
                  <a:srgbClr val="FFFFFF"/>
                </a:highlight>
                <a:ea typeface="Times New Roman" panose="02020603050405020304" pitchFamily="18" charset="0"/>
                <a:cs typeface="Arial" panose="020B0604020202020204" pitchFamily="34" charset="0"/>
              </a:rPr>
              <a:t>Taxol-Loaded MSC-Derived Exosomes Provide a</a:t>
            </a:r>
            <a:r>
              <a:rPr lang="en-US" dirty="0">
                <a:highlight>
                  <a:srgbClr val="FFFFFF"/>
                </a:highlight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>
                <a:solidFill>
                  <a:srgbClr val="000000"/>
                </a:solidFill>
                <a:effectLst/>
                <a:highlight>
                  <a:srgbClr val="FFFFFF"/>
                </a:highlight>
                <a:ea typeface="Times New Roman" panose="02020603050405020304" pitchFamily="18" charset="0"/>
                <a:cs typeface="Arial" panose="020B0604020202020204" pitchFamily="34" charset="0"/>
              </a:rPr>
              <a:t>Therapeutic Vehicle to Target Metastatic Breast</a:t>
            </a:r>
            <a:r>
              <a:rPr lang="en-US" dirty="0">
                <a:effectLst/>
                <a:ea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0000"/>
                </a:solidFill>
                <a:effectLst/>
                <a:highlight>
                  <a:srgbClr val="FFFFFF"/>
                </a:highlight>
                <a:ea typeface="Times New Roman" panose="02020603050405020304" pitchFamily="18" charset="0"/>
                <a:cs typeface="Arial" panose="020B0604020202020204" pitchFamily="34" charset="0"/>
              </a:rPr>
              <a:t>Cancer and Other Carcinoma Cells” -</a:t>
            </a:r>
            <a:r>
              <a:rPr lang="en-US" dirty="0">
                <a:highlight>
                  <a:srgbClr val="FFFFFF"/>
                </a:highlight>
                <a:ea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0000"/>
                </a:solidFill>
                <a:effectLst/>
                <a:highlight>
                  <a:srgbClr val="FFFFFF"/>
                </a:highlight>
                <a:ea typeface="Times New Roman" panose="02020603050405020304" pitchFamily="18" charset="0"/>
                <a:cs typeface="Arial" panose="020B0604020202020204" pitchFamily="34" charset="0"/>
              </a:rPr>
              <a:t>CANCERS 2019, </a:t>
            </a:r>
            <a:r>
              <a:rPr lang="en-US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ea typeface="Times New Roman" panose="02020603050405020304" pitchFamily="18" charset="0"/>
                <a:cs typeface="Arial" panose="020B0604020202020204" pitchFamily="34" charset="0"/>
              </a:rPr>
              <a:t>doi</a:t>
            </a:r>
            <a:r>
              <a:rPr lang="en-US" dirty="0">
                <a:solidFill>
                  <a:srgbClr val="000000"/>
                </a:solidFill>
                <a:effectLst/>
                <a:highlight>
                  <a:srgbClr val="FFFFFF"/>
                </a:highlight>
                <a:ea typeface="Times New Roman" panose="02020603050405020304" pitchFamily="18" charset="0"/>
                <a:cs typeface="Arial" panose="020B0604020202020204" pitchFamily="34" charset="0"/>
              </a:rPr>
              <a:t>: </a:t>
            </a:r>
            <a:r>
              <a:rPr lang="en-US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10.3390/cancers11060798</a:t>
            </a:r>
          </a:p>
          <a:p>
            <a:pPr marR="0" lvl="0">
              <a:spcBef>
                <a:spcPts val="0"/>
              </a:spcBef>
              <a:spcAft>
                <a:spcPts val="0"/>
              </a:spcAft>
            </a:pPr>
            <a:endParaRPr lang="en-US" dirty="0"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highlight>
                  <a:srgbClr val="FFFFFF"/>
                </a:highlight>
                <a:ea typeface="Times New Roman" panose="02020603050405020304" pitchFamily="18" charset="0"/>
                <a:cs typeface="Arial" panose="020B0604020202020204" pitchFamily="34" charset="0"/>
              </a:rPr>
              <a:t>Elnaz Bagheri et 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ea typeface="Times New Roman" panose="02020603050405020304" pitchFamily="18" charset="0"/>
                <a:cs typeface="Arial" panose="020B0604020202020204" pitchFamily="34" charset="0"/>
              </a:rPr>
              <a:t>al., “Targeted doxorubicin-loaded mesenchymal stem cells-derived exosomes as a versatile platform for fighting against colorectal cancer” – </a:t>
            </a:r>
            <a:r>
              <a:rPr lang="en-US" dirty="0">
                <a:solidFill>
                  <a:srgbClr val="000000"/>
                </a:solidFill>
                <a:effectLst/>
                <a:highlight>
                  <a:srgbClr val="FFFFFF"/>
                </a:highlight>
                <a:ea typeface="Times New Roman" panose="02020603050405020304" pitchFamily="18" charset="0"/>
                <a:cs typeface="Arial" panose="020B0604020202020204" pitchFamily="34" charset="0"/>
              </a:rPr>
              <a:t>Life Sciences 261 2020 – </a:t>
            </a:r>
            <a:r>
              <a:rPr lang="en-US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ea typeface="Times New Roman" panose="02020603050405020304" pitchFamily="18" charset="0"/>
                <a:cs typeface="Arial" panose="020B0604020202020204" pitchFamily="34" charset="0"/>
              </a:rPr>
              <a:t>doi</a:t>
            </a:r>
            <a:r>
              <a:rPr lang="en-US" dirty="0">
                <a:solidFill>
                  <a:srgbClr val="000000"/>
                </a:solidFill>
                <a:effectLst/>
                <a:highlight>
                  <a:srgbClr val="FFFFFF"/>
                </a:highlight>
                <a:ea typeface="Times New Roman" panose="02020603050405020304" pitchFamily="18" charset="0"/>
                <a:cs typeface="Arial" panose="020B0604020202020204" pitchFamily="34" charset="0"/>
              </a:rPr>
              <a:t>:</a:t>
            </a:r>
            <a:r>
              <a:rPr lang="en-US" dirty="0">
                <a:effectLst/>
                <a:ea typeface="Times New Roman" panose="02020603050405020304" pitchFamily="18" charset="0"/>
              </a:rPr>
              <a:t> </a:t>
            </a:r>
            <a:r>
              <a:rPr lang="en-US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10.1016/j.lfs.2020.118369</a:t>
            </a:r>
            <a:r>
              <a:rPr lang="en-US" dirty="0">
                <a:effectLst/>
              </a:rPr>
              <a:t> </a:t>
            </a:r>
          </a:p>
          <a:p>
            <a:pPr lvl="0">
              <a:spcAft>
                <a:spcPts val="0"/>
              </a:spcAft>
            </a:pPr>
            <a:endParaRPr lang="en-US" dirty="0">
              <a:effectLst/>
            </a:endParaRPr>
          </a:p>
          <a:p>
            <a:pPr>
              <a:spcAft>
                <a:spcPts val="0"/>
              </a:spcAft>
            </a:pPr>
            <a:r>
              <a:rPr lang="en-US" dirty="0">
                <a:effectLst/>
                <a:ea typeface="Times New Roman" panose="02020603050405020304" pitchFamily="18" charset="0"/>
              </a:rPr>
              <a:t>C. B. </a:t>
            </a:r>
            <a:r>
              <a:rPr lang="en-US" dirty="0" err="1">
                <a:effectLst/>
                <a:ea typeface="Times New Roman" panose="02020603050405020304" pitchFamily="18" charset="0"/>
              </a:rPr>
              <a:t>Rodell</a:t>
            </a:r>
            <a:r>
              <a:rPr lang="en-US" dirty="0">
                <a:effectLst/>
                <a:ea typeface="Times New Roman" panose="02020603050405020304" pitchFamily="18" charset="0"/>
              </a:rPr>
              <a:t> </a:t>
            </a:r>
            <a:r>
              <a:rPr lang="en-US" i="1" dirty="0">
                <a:effectLst/>
                <a:ea typeface="Times New Roman" panose="02020603050405020304" pitchFamily="18" charset="0"/>
              </a:rPr>
              <a:t>et al.</a:t>
            </a:r>
            <a:r>
              <a:rPr lang="en-US" dirty="0">
                <a:effectLst/>
                <a:ea typeface="Times New Roman" panose="02020603050405020304" pitchFamily="18" charset="0"/>
              </a:rPr>
              <a:t>, “TLR7/8-agonist-loaded nanoparticles promote the polarization of </a:t>
            </a:r>
            <a:r>
              <a:rPr lang="en-US" dirty="0" err="1">
                <a:effectLst/>
                <a:ea typeface="Times New Roman" panose="02020603050405020304" pitchFamily="18" charset="0"/>
              </a:rPr>
              <a:t>tumour</a:t>
            </a:r>
            <a:r>
              <a:rPr lang="en-US" dirty="0">
                <a:effectLst/>
                <a:ea typeface="Times New Roman" panose="02020603050405020304" pitchFamily="18" charset="0"/>
              </a:rPr>
              <a:t>-associated macrophages to enhance cancer immunotherapy,” </a:t>
            </a:r>
            <a:r>
              <a:rPr lang="en-US" i="1" dirty="0">
                <a:effectLst/>
                <a:ea typeface="Times New Roman" panose="02020603050405020304" pitchFamily="18" charset="0"/>
              </a:rPr>
              <a:t>Nat. Biomed. Eng.</a:t>
            </a:r>
            <a:r>
              <a:rPr lang="en-US" dirty="0">
                <a:effectLst/>
                <a:ea typeface="Times New Roman" panose="02020603050405020304" pitchFamily="18" charset="0"/>
              </a:rPr>
              <a:t>, vol. 2, no. 8, pp. 578–588, 2018, </a:t>
            </a:r>
            <a:r>
              <a:rPr lang="en-US" dirty="0" err="1">
                <a:effectLst/>
                <a:ea typeface="Times New Roman" panose="02020603050405020304" pitchFamily="18" charset="0"/>
              </a:rPr>
              <a:t>doi</a:t>
            </a:r>
            <a:r>
              <a:rPr lang="en-US" dirty="0">
                <a:effectLst/>
                <a:ea typeface="Times New Roman" panose="02020603050405020304" pitchFamily="18" charset="0"/>
              </a:rPr>
              <a:t>: 10.1038/s41551-018-0236-8</a:t>
            </a:r>
          </a:p>
          <a:p>
            <a:pPr lvl="0">
              <a:spcAft>
                <a:spcPts val="0"/>
              </a:spcAft>
            </a:pPr>
            <a:endParaRPr lang="en-US" dirty="0"/>
          </a:p>
          <a:p>
            <a:endParaRPr lang="en-US" dirty="0"/>
          </a:p>
          <a:p>
            <a:br>
              <a:rPr lang="en-US" dirty="0">
                <a:effectLst/>
              </a:rPr>
            </a:br>
            <a:endParaRPr lang="en-US" dirty="0"/>
          </a:p>
          <a:p>
            <a:pPr>
              <a:spcAft>
                <a:spcPts val="0"/>
              </a:spcAft>
            </a:pPr>
            <a:endParaRPr lang="en-US" dirty="0">
              <a:effectLst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endParaRPr lang="en-US" dirty="0">
              <a:effectLst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0CF8BD-4AE5-3E7A-1833-B634F4F3A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C380D-5F44-41E8-971E-CDD19ED6F8E3}" type="slidenum">
              <a:rPr lang="en-GB" smtClean="0"/>
              <a:t>12</a:t>
            </a:fld>
            <a:endParaRPr lang="en-GB"/>
          </a:p>
        </p:txBody>
      </p:sp>
      <p:pic>
        <p:nvPicPr>
          <p:cNvPr id="12" name="Audio 11">
            <a:extLst>
              <a:ext uri="{FF2B5EF4-FFF2-40B4-BE49-F238E27FC236}">
                <a16:creationId xmlns:a16="http://schemas.microsoft.com/office/drawing/2014/main" id="{7DEDD27A-3BCC-3C0D-162E-0337CD8DEB7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029696"/>
      </p:ext>
    </p:extLst>
  </p:cSld>
  <p:clrMapOvr>
    <a:masterClrMapping/>
  </p:clrMapOvr>
  <p:transition advTm="1344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mute="1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lue and white logo&#10;&#10;Description automatically generated">
            <a:extLst>
              <a:ext uri="{FF2B5EF4-FFF2-40B4-BE49-F238E27FC236}">
                <a16:creationId xmlns:a16="http://schemas.microsoft.com/office/drawing/2014/main" id="{5CAE538F-4FA2-9D22-A605-0B79257F4D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1140500"/>
            <a:ext cx="7772400" cy="4577001"/>
          </a:xfrm>
          <a:prstGeom prst="rect">
            <a:avLst/>
          </a:prstGeom>
        </p:spPr>
      </p:pic>
      <p:pic>
        <p:nvPicPr>
          <p:cNvPr id="9" name="Audio 8">
            <a:extLst>
              <a:ext uri="{FF2B5EF4-FFF2-40B4-BE49-F238E27FC236}">
                <a16:creationId xmlns:a16="http://schemas.microsoft.com/office/drawing/2014/main" id="{B124DF36-5817-FC2A-4289-2793C0D63C1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479335"/>
      </p:ext>
    </p:extLst>
  </p:cSld>
  <p:clrMapOvr>
    <a:masterClrMapping/>
  </p:clrMapOvr>
  <p:transition advTm="1095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DFA3E-7656-4F91-D744-6BA3FDEB0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825" y="377825"/>
            <a:ext cx="8668204" cy="850107"/>
          </a:xfrm>
        </p:spPr>
        <p:txBody>
          <a:bodyPr/>
          <a:lstStyle/>
          <a:p>
            <a:r>
              <a:rPr lang="en-US" dirty="0"/>
              <a:t>The Persistent Challenge of Cancer Today</a:t>
            </a:r>
          </a:p>
        </p:txBody>
      </p:sp>
      <p:pic>
        <p:nvPicPr>
          <p:cNvPr id="3" name="Picture 2" descr="A graph of a number of people&#10;&#10;Description automatically generated">
            <a:extLst>
              <a:ext uri="{FF2B5EF4-FFF2-40B4-BE49-F238E27FC236}">
                <a16:creationId xmlns:a16="http://schemas.microsoft.com/office/drawing/2014/main" id="{75412976-7174-E39D-5F92-50B6271C02D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51543"/>
            <a:ext cx="6682617" cy="341043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EA017E3-FC78-AAD7-E34F-332793EF2E9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3" t="4529" r="4951" b="1217"/>
          <a:stretch/>
        </p:blipFill>
        <p:spPr>
          <a:xfrm>
            <a:off x="7611235" y="2766951"/>
            <a:ext cx="4430017" cy="36642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47B72F7-A119-3EF0-5C14-30316DD98D00}"/>
              </a:ext>
            </a:extLst>
          </p:cNvPr>
          <p:cNvSpPr txBox="1"/>
          <p:nvPr/>
        </p:nvSpPr>
        <p:spPr>
          <a:xfrm>
            <a:off x="10240780" y="6623600"/>
            <a:ext cx="2503358" cy="2344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1000" dirty="0">
                <a:effectLst/>
              </a:rPr>
              <a:t>2024-cancer-facts-and-figures-acs 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973A8BD-5312-82DC-899C-76562ED9A717}"/>
              </a:ext>
            </a:extLst>
          </p:cNvPr>
          <p:cNvSpPr/>
          <p:nvPr/>
        </p:nvSpPr>
        <p:spPr>
          <a:xfrm>
            <a:off x="150125" y="2661313"/>
            <a:ext cx="7090140" cy="4044287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1CCDD15-7290-74AB-3190-2FC843EC9F29}"/>
              </a:ext>
            </a:extLst>
          </p:cNvPr>
          <p:cNvSpPr/>
          <p:nvPr/>
        </p:nvSpPr>
        <p:spPr>
          <a:xfrm>
            <a:off x="7425438" y="2661313"/>
            <a:ext cx="4801610" cy="3981066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pic>
        <p:nvPicPr>
          <p:cNvPr id="14" name="Audio 13">
            <a:extLst>
              <a:ext uri="{FF2B5EF4-FFF2-40B4-BE49-F238E27FC236}">
                <a16:creationId xmlns:a16="http://schemas.microsoft.com/office/drawing/2014/main" id="{FEB97258-C283-F90D-DCE4-A6EF3C5BA864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32987231"/>
      </p:ext>
    </p:extLst>
  </p:cSld>
  <p:clrMapOvr>
    <a:masterClrMapping/>
  </p:clrMapOvr>
  <p:transition advTm="26085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  <p:bldLst>
      <p:bldP spid="7" grpId="0" animBg="1"/>
      <p:bldP spid="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DFA3E-7656-4F91-D744-6BA3FDEB0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825" y="377825"/>
            <a:ext cx="8668204" cy="850107"/>
          </a:xfrm>
        </p:spPr>
        <p:txBody>
          <a:bodyPr/>
          <a:lstStyle/>
          <a:p>
            <a:r>
              <a:rPr lang="en-US" dirty="0"/>
              <a:t>Reversing a Cold Tumor Into a Hot Tumor</a:t>
            </a:r>
          </a:p>
        </p:txBody>
      </p:sp>
      <p:pic>
        <p:nvPicPr>
          <p:cNvPr id="4" name="Picture 3" descr="A diagram of a cancer cell&#10;&#10;Description automatically generated">
            <a:extLst>
              <a:ext uri="{FF2B5EF4-FFF2-40B4-BE49-F238E27FC236}">
                <a16:creationId xmlns:a16="http://schemas.microsoft.com/office/drawing/2014/main" id="{FA104122-3C6A-FD51-F504-3DC9682C39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364" y="1415501"/>
            <a:ext cx="10291273" cy="5442499"/>
          </a:xfrm>
          <a:prstGeom prst="rect">
            <a:avLst/>
          </a:prstGeom>
        </p:spPr>
      </p:pic>
      <p:pic>
        <p:nvPicPr>
          <p:cNvPr id="8" name="Audio 7">
            <a:extLst>
              <a:ext uri="{FF2B5EF4-FFF2-40B4-BE49-F238E27FC236}">
                <a16:creationId xmlns:a16="http://schemas.microsoft.com/office/drawing/2014/main" id="{39B216A8-5989-C97C-C34F-1FF79599D66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813887"/>
      </p:ext>
    </p:extLst>
  </p:cSld>
  <p:clrMapOvr>
    <a:masterClrMapping/>
  </p:clrMapOvr>
  <p:transition advTm="4375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cell&#10;&#10;Description automatically generated">
            <a:extLst>
              <a:ext uri="{FF2B5EF4-FFF2-40B4-BE49-F238E27FC236}">
                <a16:creationId xmlns:a16="http://schemas.microsoft.com/office/drawing/2014/main" id="{EA89AD6B-F1D6-B211-9C42-0ADE4D753AB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53" b="38553"/>
          <a:stretch/>
        </p:blipFill>
        <p:spPr>
          <a:xfrm>
            <a:off x="20" y="1692166"/>
            <a:ext cx="12191980" cy="3710603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32DFA3E-7656-4F91-D744-6BA3FDEB0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825" y="377825"/>
            <a:ext cx="11416778" cy="850107"/>
          </a:xfrm>
        </p:spPr>
        <p:txBody>
          <a:bodyPr/>
          <a:lstStyle/>
          <a:p>
            <a:r>
              <a:rPr lang="en-US" dirty="0"/>
              <a:t>Strategies to Modify Tumor Associated Macrophages (TAMs) Behavior within the Tumor Microenvironment (TME)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22BE640-7771-A11F-DF59-C90901FBC3C0}"/>
              </a:ext>
            </a:extLst>
          </p:cNvPr>
          <p:cNvSpPr/>
          <p:nvPr/>
        </p:nvSpPr>
        <p:spPr>
          <a:xfrm>
            <a:off x="11897730" y="3089290"/>
            <a:ext cx="294270" cy="1629103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99F4C338-2EF2-ABF6-05B1-5C93735458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578" y="5165834"/>
            <a:ext cx="2290136" cy="998889"/>
          </a:xfrm>
          <a:prstGeom prst="rect">
            <a:avLst/>
          </a:prstGeom>
        </p:spPr>
      </p:pic>
      <p:pic>
        <p:nvPicPr>
          <p:cNvPr id="8" name="Picture 7" descr="A close up of a text&#10;&#10;Description automatically generated">
            <a:extLst>
              <a:ext uri="{FF2B5EF4-FFF2-40B4-BE49-F238E27FC236}">
                <a16:creationId xmlns:a16="http://schemas.microsoft.com/office/drawing/2014/main" id="{DA3D9BDE-C7BE-273B-C373-9049EAC604E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4453" y="5218180"/>
            <a:ext cx="2437847" cy="1187669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D13B1D1F-D410-8783-4AB3-A9AD7A00952B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47" r="3294" b="6929"/>
          <a:stretch/>
        </p:blipFill>
        <p:spPr>
          <a:xfrm>
            <a:off x="4235330" y="5218181"/>
            <a:ext cx="3721319" cy="118766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72A230F-035B-E845-5AA3-DDD759C8FBF9}"/>
              </a:ext>
            </a:extLst>
          </p:cNvPr>
          <p:cNvSpPr txBox="1"/>
          <p:nvPr/>
        </p:nvSpPr>
        <p:spPr>
          <a:xfrm>
            <a:off x="9688642" y="6318356"/>
            <a:ext cx="2503358" cy="82445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1000" dirty="0">
                <a:effectLst/>
              </a:rPr>
              <a:t>CSF1R inhibitors are emerging immunotherapeutic drugs for cancer treatment. </a:t>
            </a:r>
            <a:r>
              <a:rPr lang="en-US" sz="1000" dirty="0" err="1">
                <a:effectLst/>
              </a:rPr>
              <a:t>Jiachen</a:t>
            </a:r>
            <a:r>
              <a:rPr lang="en-US" sz="1000" dirty="0">
                <a:effectLst/>
              </a:rPr>
              <a:t> Wen et al.</a:t>
            </a:r>
            <a:endParaRPr lang="en-US" sz="1000" dirty="0"/>
          </a:p>
        </p:txBody>
      </p:sp>
      <p:pic>
        <p:nvPicPr>
          <p:cNvPr id="27" name="Audio 26">
            <a:extLst>
              <a:ext uri="{FF2B5EF4-FFF2-40B4-BE49-F238E27FC236}">
                <a16:creationId xmlns:a16="http://schemas.microsoft.com/office/drawing/2014/main" id="{8EE5B486-99FA-A15B-EBFB-DCC50CEF338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757070"/>
      </p:ext>
    </p:extLst>
  </p:cSld>
  <p:clrMapOvr>
    <a:masterClrMapping/>
  </p:clrMapOvr>
  <p:transition advTm="33753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7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DFA3E-7656-4F91-D744-6BA3FDEB0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825" y="377825"/>
            <a:ext cx="8668204" cy="850107"/>
          </a:xfrm>
        </p:spPr>
        <p:txBody>
          <a:bodyPr/>
          <a:lstStyle/>
          <a:p>
            <a:r>
              <a:rPr lang="en-US" dirty="0"/>
              <a:t>Biological Effects of PARP Inhibitor on Cancer Cells</a:t>
            </a:r>
          </a:p>
        </p:txBody>
      </p:sp>
      <p:pic>
        <p:nvPicPr>
          <p:cNvPr id="4" name="Picture 3" descr="Diagram of a cell membrane&#10;&#10;Description automatically generated">
            <a:extLst>
              <a:ext uri="{FF2B5EF4-FFF2-40B4-BE49-F238E27FC236}">
                <a16:creationId xmlns:a16="http://schemas.microsoft.com/office/drawing/2014/main" id="{9003B0D4-E511-89CB-90F5-D6E6628A4A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772" y="1329539"/>
            <a:ext cx="9912736" cy="552846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C76D5E7-D9E1-6196-4B17-26B16299B7CA}"/>
              </a:ext>
            </a:extLst>
          </p:cNvPr>
          <p:cNvSpPr txBox="1"/>
          <p:nvPr/>
        </p:nvSpPr>
        <p:spPr>
          <a:xfrm>
            <a:off x="0" y="6345011"/>
            <a:ext cx="2248525" cy="72285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10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F. </a:t>
            </a:r>
            <a:r>
              <a:rPr lang="en-US" sz="10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Peyraud</a:t>
            </a:r>
            <a:r>
              <a:rPr lang="en-US" sz="10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and A. </a:t>
            </a:r>
            <a:r>
              <a:rPr lang="en-US" sz="10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Italiano</a:t>
            </a:r>
            <a:r>
              <a:rPr lang="en-US" sz="10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“Combined PARP Inhibition and Immune Checkpoint Therapy in Solid Tumors” </a:t>
            </a:r>
            <a:r>
              <a:rPr lang="en-US" sz="1000" dirty="0">
                <a:effectLst/>
              </a:rPr>
              <a:t>.</a:t>
            </a:r>
            <a:endParaRPr lang="en-US" sz="1000" dirty="0"/>
          </a:p>
        </p:txBody>
      </p:sp>
      <p:pic>
        <p:nvPicPr>
          <p:cNvPr id="15" name="Audio 14">
            <a:extLst>
              <a:ext uri="{FF2B5EF4-FFF2-40B4-BE49-F238E27FC236}">
                <a16:creationId xmlns:a16="http://schemas.microsoft.com/office/drawing/2014/main" id="{008379C4-90E3-035F-0613-200BF10A424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603731"/>
      </p:ext>
    </p:extLst>
  </p:cSld>
  <p:clrMapOvr>
    <a:masterClrMapping/>
  </p:clrMapOvr>
  <p:transition advTm="43236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FCCA69E-70E9-B6F4-EBBA-82B2F05D75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825" y="377825"/>
            <a:ext cx="10744265" cy="850107"/>
          </a:xfrm>
        </p:spPr>
        <p:txBody>
          <a:bodyPr/>
          <a:lstStyle/>
          <a:p>
            <a:r>
              <a:rPr lang="en-US" dirty="0"/>
              <a:t>Effects of MSC-derived EVs on Different Types of Cancers</a:t>
            </a:r>
          </a:p>
        </p:txBody>
      </p:sp>
      <p:pic>
        <p:nvPicPr>
          <p:cNvPr id="9" name="Picture 8" descr="A screenshot of a table&#10;&#10;Description automatically generated">
            <a:extLst>
              <a:ext uri="{FF2B5EF4-FFF2-40B4-BE49-F238E27FC236}">
                <a16:creationId xmlns:a16="http://schemas.microsoft.com/office/drawing/2014/main" id="{B205A70A-FF10-308C-C3A1-A39877A227E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7" t="8191" r="3876" b="868"/>
          <a:stretch/>
        </p:blipFill>
        <p:spPr>
          <a:xfrm>
            <a:off x="1868099" y="1259463"/>
            <a:ext cx="8455801" cy="433907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49DAE77-7174-D1FD-ED46-5266291D9D13}"/>
              </a:ext>
            </a:extLst>
          </p:cNvPr>
          <p:cNvSpPr txBox="1"/>
          <p:nvPr/>
        </p:nvSpPr>
        <p:spPr>
          <a:xfrm>
            <a:off x="372140" y="5167940"/>
            <a:ext cx="6332239" cy="115552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 sz="2000" b="1" dirty="0">
                <a:solidFill>
                  <a:srgbClr val="FF0000"/>
                </a:solidFill>
              </a:rPr>
              <a:t>iPSC-MSC-EV Advantages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000" dirty="0"/>
              <a:t>Anti-Inflammatory Bioactivity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Donor Availability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000" dirty="0"/>
              <a:t>Scalability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000" dirty="0"/>
              <a:t>Could induce M1-like transition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20D8389-DD0C-A5D6-7845-4D16C1055944}"/>
              </a:ext>
            </a:extLst>
          </p:cNvPr>
          <p:cNvSpPr txBox="1"/>
          <p:nvPr/>
        </p:nvSpPr>
        <p:spPr>
          <a:xfrm>
            <a:off x="9050695" y="6323468"/>
            <a:ext cx="2769165" cy="9144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/>
            <a:r>
              <a:rPr lang="en-US" sz="800" dirty="0">
                <a:effectLst/>
                <a:ea typeface="Times New Roman" panose="02020603050405020304" pitchFamily="18" charset="0"/>
              </a:rPr>
              <a:t>Z. Weng </a:t>
            </a:r>
            <a:r>
              <a:rPr lang="en-US" sz="800" i="1" dirty="0">
                <a:effectLst/>
                <a:ea typeface="Times New Roman" panose="02020603050405020304" pitchFamily="18" charset="0"/>
              </a:rPr>
              <a:t>et al.</a:t>
            </a:r>
            <a:r>
              <a:rPr lang="en-US" sz="800" dirty="0">
                <a:effectLst/>
                <a:ea typeface="Times New Roman" panose="02020603050405020304" pitchFamily="18" charset="0"/>
              </a:rPr>
              <a:t>, “Therapeutic roles of mesenchymal stem cell-derived extracellular vesicles in cancer,” </a:t>
            </a:r>
            <a:r>
              <a:rPr lang="en-US" sz="800" i="1" dirty="0">
                <a:effectLst/>
                <a:ea typeface="Times New Roman" panose="02020603050405020304" pitchFamily="18" charset="0"/>
              </a:rPr>
              <a:t>J. </a:t>
            </a:r>
            <a:r>
              <a:rPr lang="en-US" sz="800" i="1" dirty="0" err="1">
                <a:effectLst/>
                <a:ea typeface="Times New Roman" panose="02020603050405020304" pitchFamily="18" charset="0"/>
              </a:rPr>
              <a:t>Hematol</a:t>
            </a:r>
            <a:r>
              <a:rPr lang="en-US" sz="800" i="1" dirty="0">
                <a:effectLst/>
                <a:ea typeface="Times New Roman" panose="02020603050405020304" pitchFamily="18" charset="0"/>
              </a:rPr>
              <a:t>. Oncol.</a:t>
            </a:r>
            <a:r>
              <a:rPr lang="en-US" sz="800" dirty="0">
                <a:effectLst/>
                <a:ea typeface="Times New Roman" panose="02020603050405020304" pitchFamily="18" charset="0"/>
              </a:rPr>
              <a:t>, vol. 14, no. 1, p. 136, 2021, </a:t>
            </a:r>
            <a:r>
              <a:rPr lang="en-US" sz="800" dirty="0" err="1">
                <a:effectLst/>
                <a:ea typeface="Times New Roman" panose="02020603050405020304" pitchFamily="18" charset="0"/>
              </a:rPr>
              <a:t>doi</a:t>
            </a:r>
            <a:r>
              <a:rPr lang="en-US" sz="800" dirty="0">
                <a:effectLst/>
                <a:ea typeface="Times New Roman" panose="02020603050405020304" pitchFamily="18" charset="0"/>
              </a:rPr>
              <a:t>: 10.1186/s13045-021-01141-y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623838C-8C3B-1A82-C600-265D08CF6E4A}"/>
              </a:ext>
            </a:extLst>
          </p:cNvPr>
          <p:cNvSpPr/>
          <p:nvPr/>
        </p:nvSpPr>
        <p:spPr>
          <a:xfrm>
            <a:off x="9606987" y="1362523"/>
            <a:ext cx="810228" cy="43390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CFB2F5D-F95F-DD82-7499-02922BB213B6}"/>
              </a:ext>
            </a:extLst>
          </p:cNvPr>
          <p:cNvSpPr/>
          <p:nvPr/>
        </p:nvSpPr>
        <p:spPr>
          <a:xfrm>
            <a:off x="152400" y="5123969"/>
            <a:ext cx="3884341" cy="17340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pic>
        <p:nvPicPr>
          <p:cNvPr id="8" name="Audio 7">
            <a:extLst>
              <a:ext uri="{FF2B5EF4-FFF2-40B4-BE49-F238E27FC236}">
                <a16:creationId xmlns:a16="http://schemas.microsoft.com/office/drawing/2014/main" id="{83A5F709-326E-9EB6-0479-C5C911D815C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735033"/>
      </p:ext>
    </p:extLst>
  </p:cSld>
  <p:clrMapOvr>
    <a:masterClrMapping/>
  </p:clrMapOvr>
  <p:transition advTm="18862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87167460-0B35-B429-827D-0193A7E332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030" y="282132"/>
            <a:ext cx="11877970" cy="850107"/>
          </a:xfrm>
        </p:spPr>
        <p:txBody>
          <a:bodyPr/>
          <a:lstStyle/>
          <a:p>
            <a:r>
              <a:rPr lang="en-US" sz="28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Aim 1: Development of </a:t>
            </a:r>
            <a:r>
              <a:rPr lang="en-US" sz="2800" dirty="0" err="1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PARPi</a:t>
            </a:r>
            <a:r>
              <a:rPr lang="en-US" sz="28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and TLR 7/8 Inhibitors</a:t>
            </a:r>
            <a:r>
              <a:rPr lang="en-US" sz="2800" dirty="0">
                <a:effectLst/>
              </a:rPr>
              <a:t> </a:t>
            </a:r>
            <a:r>
              <a:rPr lang="en-US" sz="28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Exosome-based EVs</a:t>
            </a:r>
            <a:endParaRPr lang="en-US" sz="2800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3825DC62-0E0D-C2BB-367A-81B720761C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139" y="1505758"/>
            <a:ext cx="10977530" cy="5202952"/>
          </a:xfrm>
          <a:noFill/>
          <a:ln>
            <a:noFill/>
          </a:ln>
        </p:spPr>
        <p:txBody>
          <a:bodyPr/>
          <a:lstStyle/>
          <a:p>
            <a:pPr marL="0" marR="0">
              <a:spcBef>
                <a:spcPts val="0"/>
              </a:spcBef>
              <a:spcAft>
                <a:spcPts val="1200"/>
              </a:spcAft>
            </a:pPr>
            <a:r>
              <a:rPr lang="en-US" sz="180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1.</a:t>
            </a:r>
            <a:r>
              <a:rPr lang="en-US" sz="1800" b="1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 To Enrich the M1 population of tumor-associated macrophages (TAMs) and modulate TAM recruitment and distribution</a:t>
            </a:r>
            <a:r>
              <a:rPr lang="en-US" sz="180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</a:p>
          <a:p>
            <a:pPr marL="0" marR="0">
              <a:spcBef>
                <a:spcPts val="0"/>
              </a:spcBef>
              <a:spcAft>
                <a:spcPts val="1200"/>
              </a:spcAft>
            </a:pPr>
            <a:r>
              <a:rPr lang="en-US" sz="1600" b="1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Approach</a:t>
            </a:r>
            <a:r>
              <a:rPr lang="en-US" sz="160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: Utilize chemical conjugation techniques to attach R848 to the exosome surface. </a:t>
            </a:r>
          </a:p>
          <a:p>
            <a:pPr marL="0" marR="0">
              <a:spcBef>
                <a:spcPts val="0"/>
              </a:spcBef>
              <a:spcAft>
                <a:spcPts val="1200"/>
              </a:spcAft>
            </a:pPr>
            <a:r>
              <a:rPr lang="en-US" sz="160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2</a:t>
            </a:r>
            <a:r>
              <a:rPr lang="en-US" sz="180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. </a:t>
            </a:r>
            <a:r>
              <a:rPr lang="en-US" sz="1800" b="1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To Create dual-targeting exosomes </a:t>
            </a:r>
            <a:r>
              <a:rPr lang="en-US" sz="160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that selectively target TAMs while evading the immune system via CD47 expression, which signals "don't eat me" to phagocytes.</a:t>
            </a:r>
          </a:p>
          <a:p>
            <a:pPr marL="0" marR="0">
              <a:spcBef>
                <a:spcPts val="0"/>
              </a:spcBef>
              <a:spcAft>
                <a:spcPts val="1200"/>
              </a:spcAft>
            </a:pPr>
            <a:r>
              <a:rPr lang="en-US" sz="1600" b="1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Approach</a:t>
            </a:r>
            <a:r>
              <a:rPr lang="en-US" sz="160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: Combine CD47 Expression with TAM-Specific Ligands. </a:t>
            </a:r>
          </a:p>
          <a:p>
            <a:pPr marL="0" marR="0">
              <a:spcBef>
                <a:spcPts val="0"/>
              </a:spcBef>
              <a:spcAft>
                <a:spcPts val="1200"/>
              </a:spcAft>
            </a:pPr>
            <a:r>
              <a:rPr lang="en-US" sz="160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Introduce vectors encoding CD47 into cell cultures that will be used to harvest exosomes. Use covalent attachment to attach antibodies against M2-like TAM </a:t>
            </a:r>
            <a:r>
              <a:rPr lang="en-US" sz="1600" kern="10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marker CD163 </a:t>
            </a:r>
            <a:r>
              <a:rPr lang="en-US" sz="160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to the exosome surface.</a:t>
            </a:r>
          </a:p>
          <a:p>
            <a:pPr marL="0" marR="0">
              <a:spcBef>
                <a:spcPts val="0"/>
              </a:spcBef>
              <a:spcAft>
                <a:spcPts val="1200"/>
              </a:spcAft>
            </a:pPr>
            <a:r>
              <a:rPr lang="en-US" sz="160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3. </a:t>
            </a:r>
            <a:r>
              <a:rPr lang="en-US" sz="1800" b="1" kern="100" dirty="0">
                <a:ea typeface="Aptos" panose="020B0004020202020204" pitchFamily="34" charset="0"/>
                <a:cs typeface="Times New Roman" panose="02020603050405020304" pitchFamily="18" charset="0"/>
              </a:rPr>
              <a:t>To e</a:t>
            </a:r>
            <a:r>
              <a:rPr lang="en-US" sz="1800" b="1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nsure that exosomes are sufficiently expressing CD47</a:t>
            </a:r>
            <a:r>
              <a:rPr lang="en-US" sz="180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to avoid uptake macrophages and dendritic cells of the MPS without impairing the ability to target specific cells at the tumor site.</a:t>
            </a:r>
          </a:p>
          <a:p>
            <a:pPr marL="0" marR="0">
              <a:spcBef>
                <a:spcPts val="0"/>
              </a:spcBef>
              <a:spcAft>
                <a:spcPts val="1200"/>
              </a:spcAft>
            </a:pPr>
            <a:r>
              <a:rPr lang="en-US" sz="1600" b="1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Approach</a:t>
            </a:r>
            <a:r>
              <a:rPr lang="en-US" sz="160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: optimize the level of CD47 expression on exosomes using a promoter with adjustable strength to find the right balance where exosomes can evade phagocytosis without completely inhibiting macrophage interaction where needed.</a:t>
            </a:r>
          </a:p>
          <a:p>
            <a:pPr marL="0" marR="0">
              <a:spcBef>
                <a:spcPts val="0"/>
              </a:spcBef>
              <a:spcAft>
                <a:spcPts val="1200"/>
              </a:spcAft>
            </a:pPr>
            <a:r>
              <a:rPr lang="en-US" sz="160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4. </a:t>
            </a:r>
            <a:r>
              <a:rPr lang="en-US" sz="1800" b="1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Modify the R848 molecule for pH-sensitive release near the cancer cells</a:t>
            </a:r>
            <a:r>
              <a:rPr lang="en-US" sz="160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</a:p>
          <a:p>
            <a:pPr marL="0" marR="0">
              <a:spcBef>
                <a:spcPts val="0"/>
              </a:spcBef>
              <a:spcAft>
                <a:spcPts val="1200"/>
              </a:spcAft>
            </a:pPr>
            <a:r>
              <a:rPr lang="en-US" sz="1600" b="1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Approach</a:t>
            </a:r>
            <a:r>
              <a:rPr lang="en-US" sz="160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: Synthesize a peptide linker that is sensitive to the acidic pH typical of tumor environments. This peptide should include a sequence specific to the matrix metalloproteinase-2 (MMP-2), which is often overexpressed in tumor tissues.</a:t>
            </a:r>
          </a:p>
        </p:txBody>
      </p:sp>
      <p:pic>
        <p:nvPicPr>
          <p:cNvPr id="7" name="Audio 6">
            <a:extLst>
              <a:ext uri="{FF2B5EF4-FFF2-40B4-BE49-F238E27FC236}">
                <a16:creationId xmlns:a16="http://schemas.microsoft.com/office/drawing/2014/main" id="{F00875F0-B1AB-904D-0A96-CD6D915AD3D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432918"/>
      </p:ext>
    </p:extLst>
  </p:cSld>
  <p:clrMapOvr>
    <a:masterClrMapping/>
  </p:clrMapOvr>
  <p:transition advTm="55956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ollage of different graphs&#10;&#10;Description automatically generated">
            <a:extLst>
              <a:ext uri="{FF2B5EF4-FFF2-40B4-BE49-F238E27FC236}">
                <a16:creationId xmlns:a16="http://schemas.microsoft.com/office/drawing/2014/main" id="{AF258055-4B7D-209D-5C55-C49840AAB4D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8692" y="1307630"/>
            <a:ext cx="6903308" cy="5425213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87167460-0B35-B429-827D-0193A7E332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825" y="377825"/>
            <a:ext cx="10928607" cy="850107"/>
          </a:xfrm>
        </p:spPr>
        <p:txBody>
          <a:bodyPr/>
          <a:lstStyle/>
          <a:p>
            <a:r>
              <a:rPr lang="en-US" dirty="0">
                <a:effectLst/>
                <a:latin typeface="+mn-lt"/>
              </a:rPr>
              <a:t>Assessment of Cytotoxic Effects of Engineered Exosomes Produced by MSCs</a:t>
            </a:r>
            <a:endParaRPr lang="en-US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4A5C5B-D68F-6028-3A7A-B9FB6EC850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7825" y="1925636"/>
            <a:ext cx="4910867" cy="4554539"/>
          </a:xfrm>
        </p:spPr>
        <p:txBody>
          <a:bodyPr/>
          <a:lstStyle/>
          <a:p>
            <a:r>
              <a:rPr lang="en-US" sz="1800" dirty="0">
                <a:effectLst/>
              </a:rPr>
              <a:t>A) Characterization of four different MSC investigated populations. </a:t>
            </a:r>
          </a:p>
          <a:p>
            <a:r>
              <a:rPr lang="en-US" sz="1800" dirty="0">
                <a:effectLst/>
              </a:rPr>
              <a:t>B)  Kinetic of exosomes production by MSC</a:t>
            </a:r>
            <a:r>
              <a:rPr lang="en-US" sz="1800" baseline="30000" dirty="0">
                <a:effectLst/>
              </a:rPr>
              <a:t>GFP</a:t>
            </a:r>
            <a:r>
              <a:rPr lang="en-US" sz="1800" dirty="0">
                <a:effectLst/>
              </a:rPr>
              <a:t>: progressive exosome release increase to reach a plateau after 24h. </a:t>
            </a:r>
          </a:p>
          <a:p>
            <a:r>
              <a:rPr lang="en-US" sz="1800" dirty="0">
                <a:effectLst/>
              </a:rPr>
              <a:t>C)  Quantification of exosome produced per cell within a specific timeframe. </a:t>
            </a:r>
            <a:endParaRPr lang="en-US" sz="1800" dirty="0"/>
          </a:p>
          <a:p>
            <a:r>
              <a:rPr lang="en-US" sz="1800" dirty="0">
                <a:effectLst/>
              </a:rPr>
              <a:t>D)  Apoptotic/necroptotic subG1 phase cells should remain at equally low levels in control and drug treated MSC populations: confirming no detectable cytotoxic effects. </a:t>
            </a:r>
          </a:p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35DC535-2A8F-598B-C1A1-C292AC8C73AE}"/>
              </a:ext>
            </a:extLst>
          </p:cNvPr>
          <p:cNvSpPr txBox="1"/>
          <p:nvPr/>
        </p:nvSpPr>
        <p:spPr>
          <a:xfrm>
            <a:off x="377825" y="6263479"/>
            <a:ext cx="2769165" cy="9144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/>
            <a:r>
              <a:rPr lang="en-US" sz="800" dirty="0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Catharina Melzer et al., “</a:t>
            </a:r>
            <a:r>
              <a:rPr lang="en-US" sz="800" dirty="0">
                <a:solidFill>
                  <a:srgbClr val="000000"/>
                </a:solidFill>
                <a:effectLst/>
                <a:highlight>
                  <a:srgbClr val="FFFFFF"/>
                </a:highlight>
                <a:ea typeface="Times New Roman" panose="02020603050405020304" pitchFamily="18" charset="0"/>
                <a:cs typeface="Arial" panose="020B0604020202020204" pitchFamily="34" charset="0"/>
              </a:rPr>
              <a:t>Taxol-Loaded MSC-Derived Exosomes Provide a</a:t>
            </a:r>
            <a:r>
              <a:rPr lang="en-US" sz="800" dirty="0">
                <a:highlight>
                  <a:srgbClr val="FFFFFF"/>
                </a:highlight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800" dirty="0">
                <a:solidFill>
                  <a:srgbClr val="000000"/>
                </a:solidFill>
                <a:effectLst/>
                <a:highlight>
                  <a:srgbClr val="FFFFFF"/>
                </a:highlight>
                <a:ea typeface="Times New Roman" panose="02020603050405020304" pitchFamily="18" charset="0"/>
                <a:cs typeface="Arial" panose="020B0604020202020204" pitchFamily="34" charset="0"/>
              </a:rPr>
              <a:t>Therapeutic Vehicle to Target Metastatic Breast</a:t>
            </a:r>
            <a:r>
              <a:rPr lang="en-US" sz="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800" dirty="0">
                <a:solidFill>
                  <a:srgbClr val="000000"/>
                </a:solidFill>
                <a:effectLst/>
                <a:highlight>
                  <a:srgbClr val="FFFFFF"/>
                </a:highlight>
                <a:ea typeface="Times New Roman" panose="02020603050405020304" pitchFamily="18" charset="0"/>
                <a:cs typeface="Arial" panose="020B0604020202020204" pitchFamily="34" charset="0"/>
              </a:rPr>
              <a:t>Cancer and Other Carcinoma Cells” </a:t>
            </a:r>
            <a:endParaRPr lang="en-US" sz="800" dirty="0">
              <a:effectLst/>
              <a:ea typeface="Times New Roman" panose="02020603050405020304" pitchFamily="18" charset="0"/>
            </a:endParaRPr>
          </a:p>
        </p:txBody>
      </p:sp>
      <p:pic>
        <p:nvPicPr>
          <p:cNvPr id="17" name="Audio 16">
            <a:extLst>
              <a:ext uri="{FF2B5EF4-FFF2-40B4-BE49-F238E27FC236}">
                <a16:creationId xmlns:a16="http://schemas.microsoft.com/office/drawing/2014/main" id="{27554B99-184C-1679-29D8-F0D6985E9D0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541083"/>
      </p:ext>
    </p:extLst>
  </p:cSld>
  <p:clrMapOvr>
    <a:masterClrMapping/>
  </p:clrMapOvr>
  <p:transition advTm="22102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-up of several images of exosomes&#10;&#10;Description automatically generated">
            <a:extLst>
              <a:ext uri="{FF2B5EF4-FFF2-40B4-BE49-F238E27FC236}">
                <a16:creationId xmlns:a16="http://schemas.microsoft.com/office/drawing/2014/main" id="{CB01D60C-7ECA-7DC2-5BB0-0AC5B07175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1134" y="1328057"/>
            <a:ext cx="7100866" cy="5373918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87167460-0B35-B429-827D-0193A7E332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825" y="377825"/>
            <a:ext cx="10239375" cy="850107"/>
          </a:xfrm>
        </p:spPr>
        <p:txBody>
          <a:bodyPr/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effectLst/>
                <a:ea typeface="Times New Roman" panose="02020603050405020304" pitchFamily="18" charset="0"/>
              </a:rPr>
              <a:t>Aim 2: In Vitro Evaluation of Therapeutic Efficacy and Specificity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4A5C5B-D68F-6028-3A7A-B9FB6EC850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7825" y="2668853"/>
            <a:ext cx="4824370" cy="2040883"/>
          </a:xfrm>
        </p:spPr>
        <p:txBody>
          <a:bodyPr/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ea typeface="Times New Roman" panose="02020603050405020304" pitchFamily="18" charset="0"/>
                <a:cs typeface="Arial" panose="020B0604020202020204" pitchFamily="34" charset="0"/>
              </a:rPr>
              <a:t>Relative chemotherapeutic response of different human cancer cell populations, including:</a:t>
            </a:r>
          </a:p>
          <a:p>
            <a:pPr marL="285750" marR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ea typeface="Times New Roman" panose="02020603050405020304" pitchFamily="18" charset="0"/>
                <a:cs typeface="Arial" panose="020B0604020202020204" pitchFamily="34" charset="0"/>
              </a:rPr>
              <a:t>A549GFP lung cancer (upper panel), </a:t>
            </a:r>
          </a:p>
          <a:p>
            <a:pPr marL="285750" marR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ea typeface="Times New Roman" panose="02020603050405020304" pitchFamily="18" charset="0"/>
                <a:cs typeface="Arial" panose="020B0604020202020204" pitchFamily="34" charset="0"/>
              </a:rPr>
              <a:t>SK-OV-3GFP ovarian cancer (middle panel), </a:t>
            </a:r>
          </a:p>
          <a:p>
            <a:pPr marL="285750" marR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ea typeface="Times New Roman" panose="02020603050405020304" pitchFamily="18" charset="0"/>
                <a:cs typeface="Arial" panose="020B0604020202020204" pitchFamily="34" charset="0"/>
              </a:rPr>
              <a:t>MDA-hyb1cherry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ea typeface="Times New Roman" panose="02020603050405020304" pitchFamily="18" charset="0"/>
                <a:cs typeface="Arial" panose="020B0604020202020204" pitchFamily="34" charset="0"/>
              </a:rPr>
              <a:t>breast cancer (lower panel) cells</a:t>
            </a:r>
          </a:p>
          <a:p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CA6B48A-33C2-023F-12E7-11BDC2250C51}"/>
              </a:ext>
            </a:extLst>
          </p:cNvPr>
          <p:cNvSpPr/>
          <p:nvPr/>
        </p:nvSpPr>
        <p:spPr>
          <a:xfrm>
            <a:off x="243363" y="2462999"/>
            <a:ext cx="4847771" cy="20408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6C543DD-B7B1-B7D8-6F8E-3AAABAC3290E}"/>
              </a:ext>
            </a:extLst>
          </p:cNvPr>
          <p:cNvSpPr txBox="1"/>
          <p:nvPr/>
        </p:nvSpPr>
        <p:spPr>
          <a:xfrm>
            <a:off x="134462" y="6244775"/>
            <a:ext cx="2769165" cy="9144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/>
            <a:r>
              <a:rPr lang="en-US" sz="800" dirty="0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Catharina Melzer et al., “</a:t>
            </a:r>
            <a:r>
              <a:rPr lang="en-US" sz="800" dirty="0">
                <a:solidFill>
                  <a:srgbClr val="000000"/>
                </a:solidFill>
                <a:effectLst/>
                <a:highlight>
                  <a:srgbClr val="FFFFFF"/>
                </a:highlight>
                <a:ea typeface="Times New Roman" panose="02020603050405020304" pitchFamily="18" charset="0"/>
                <a:cs typeface="Arial" panose="020B0604020202020204" pitchFamily="34" charset="0"/>
              </a:rPr>
              <a:t>Taxol-Loaded MSC-Derived Exosomes Provide a</a:t>
            </a:r>
            <a:r>
              <a:rPr lang="en-US" sz="800" dirty="0">
                <a:highlight>
                  <a:srgbClr val="FFFFFF"/>
                </a:highlight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800" dirty="0">
                <a:solidFill>
                  <a:srgbClr val="000000"/>
                </a:solidFill>
                <a:effectLst/>
                <a:highlight>
                  <a:srgbClr val="FFFFFF"/>
                </a:highlight>
                <a:ea typeface="Times New Roman" panose="02020603050405020304" pitchFamily="18" charset="0"/>
                <a:cs typeface="Arial" panose="020B0604020202020204" pitchFamily="34" charset="0"/>
              </a:rPr>
              <a:t>Therapeutic Vehicle to Target Metastatic Breast</a:t>
            </a:r>
            <a:r>
              <a:rPr lang="en-US" sz="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800" dirty="0">
                <a:solidFill>
                  <a:srgbClr val="000000"/>
                </a:solidFill>
                <a:effectLst/>
                <a:highlight>
                  <a:srgbClr val="FFFFFF"/>
                </a:highlight>
                <a:ea typeface="Times New Roman" panose="02020603050405020304" pitchFamily="18" charset="0"/>
                <a:cs typeface="Arial" panose="020B0604020202020204" pitchFamily="34" charset="0"/>
              </a:rPr>
              <a:t>Cancer and Other Carcinoma Cells” </a:t>
            </a:r>
            <a:endParaRPr lang="en-US" sz="800" dirty="0">
              <a:effectLst/>
              <a:ea typeface="Times New Roman" panose="02020603050405020304" pitchFamily="18" charset="0"/>
            </a:endParaRPr>
          </a:p>
        </p:txBody>
      </p:sp>
      <p:pic>
        <p:nvPicPr>
          <p:cNvPr id="19" name="Audio 18">
            <a:extLst>
              <a:ext uri="{FF2B5EF4-FFF2-40B4-BE49-F238E27FC236}">
                <a16:creationId xmlns:a16="http://schemas.microsoft.com/office/drawing/2014/main" id="{70B95955-DDDF-02DD-8696-4061ED3DA20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376284"/>
      </p:ext>
    </p:extLst>
  </p:cSld>
  <p:clrMapOvr>
    <a:masterClrMapping/>
  </p:clrMapOvr>
  <p:transition advTm="66893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8|8"/>
</p:tagLst>
</file>

<file path=ppt/theme/theme1.xml><?xml version="1.0" encoding="utf-8"?>
<a:theme xmlns:a="http://schemas.openxmlformats.org/drawingml/2006/main" name="Merck 16:9 PPT Theme">
  <a:themeElements>
    <a:clrScheme name="Merck colour theme">
      <a:dk1>
        <a:sysClr val="windowText" lastClr="000000"/>
      </a:dk1>
      <a:lt1>
        <a:sysClr val="window" lastClr="FFFFFF"/>
      </a:lt1>
      <a:dk2>
        <a:srgbClr val="44546A"/>
      </a:dk2>
      <a:lt2>
        <a:srgbClr val="9EA7B3"/>
      </a:lt2>
      <a:accent1>
        <a:srgbClr val="00857C"/>
      </a:accent1>
      <a:accent2>
        <a:srgbClr val="6ECEB2"/>
      </a:accent2>
      <a:accent3>
        <a:srgbClr val="FFF063"/>
      </a:accent3>
      <a:accent4>
        <a:srgbClr val="0C2340"/>
      </a:accent4>
      <a:accent5>
        <a:srgbClr val="5450E4"/>
      </a:accent5>
      <a:accent6>
        <a:srgbClr val="688CE8"/>
      </a:accent6>
      <a:hlink>
        <a:srgbClr val="0563C1"/>
      </a:hlink>
      <a:folHlink>
        <a:srgbClr val="954F72"/>
      </a:folHlink>
    </a:clrScheme>
    <a:fontScheme name="Merck font theme">
      <a:majorFont>
        <a:latin typeface="Invention Light"/>
        <a:ea typeface=""/>
        <a:cs typeface=""/>
      </a:majorFont>
      <a:minorFont>
        <a:latin typeface="Invention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sz="1200" dirty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noAutofit/>
      </a:bodyPr>
      <a:lstStyle>
        <a:defPPr algn="l">
          <a:defRPr sz="1200" dirty="0"/>
        </a:defPPr>
      </a:lstStyle>
    </a:txDef>
  </a:objectDefaults>
  <a:extraClrSchemeLst/>
  <a:custClrLst>
    <a:custClr name="Merck Teal">
      <a:srgbClr val="00857C"/>
    </a:custClr>
    <a:custClr name="White">
      <a:srgbClr val="FFFFFF"/>
    </a:custClr>
    <a:custClr name="Merck Blue">
      <a:srgbClr val="0C2340"/>
    </a:custClr>
    <a:custClr name="Merck Light Teal">
      <a:srgbClr val="6ECEB2"/>
    </a:custClr>
    <a:custClr name="Merck Off-White">
      <a:srgbClr val="F7F7F7"/>
    </a:custClr>
    <a:custClr name="Merck Lime">
      <a:srgbClr val="BFED33"/>
    </a:custClr>
    <a:custClr name="Merck Lemon">
      <a:srgbClr val="FFF063"/>
    </a:custClr>
    <a:custClr name="Merck Pastel Blue">
      <a:srgbClr val="69B8F7"/>
    </a:custClr>
    <a:custClr name="Merck Vista Blue">
      <a:srgbClr val="688CE8"/>
    </a:custClr>
    <a:custClr name="Merck Rich Blue">
      <a:srgbClr val="5450E4"/>
    </a:custClr>
  </a:custClrLst>
  <a:extLst>
    <a:ext uri="{05A4C25C-085E-4340-85A3-A5531E510DB2}">
      <thm15:themeFamily xmlns:thm15="http://schemas.microsoft.com/office/thememl/2012/main" name="merck_template" id="{18A8B4D8-0AEF-1740-AEF1-75F797F720EA}" vid="{B383BE42-46D1-754F-AE4B-5B400A06EFA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Merck 16:9 PPT Theme</Template>
  <TotalTime>27505</TotalTime>
  <Words>2226</Words>
  <Application>Microsoft Macintosh PowerPoint</Application>
  <PresentationFormat>Widescreen</PresentationFormat>
  <Paragraphs>131</Paragraphs>
  <Slides>13</Slides>
  <Notes>11</Notes>
  <HiddenSlides>0</HiddenSlides>
  <MMClips>13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6" baseType="lpstr">
      <vt:lpstr>Aptos</vt:lpstr>
      <vt:lpstr>Arial</vt:lpstr>
      <vt:lpstr>Calibri</vt:lpstr>
      <vt:lpstr>Cambria</vt:lpstr>
      <vt:lpstr>Google Sans</vt:lpstr>
      <vt:lpstr>Helvetica</vt:lpstr>
      <vt:lpstr>Invention</vt:lpstr>
      <vt:lpstr>Invention Light</vt:lpstr>
      <vt:lpstr>Söhne</vt:lpstr>
      <vt:lpstr>Symbol</vt:lpstr>
      <vt:lpstr>Times</vt:lpstr>
      <vt:lpstr>Times New Roman</vt:lpstr>
      <vt:lpstr>Merck 16:9 PPT Theme</vt:lpstr>
      <vt:lpstr>Targeting Immune Checkpoint Therapy Resistance with Novel MSC-Engineered Extracellular Vesicles</vt:lpstr>
      <vt:lpstr>The Persistent Challenge of Cancer Today</vt:lpstr>
      <vt:lpstr>Reversing a Cold Tumor Into a Hot Tumor</vt:lpstr>
      <vt:lpstr>Strategies to Modify Tumor Associated Macrophages (TAMs) Behavior within the Tumor Microenvironment (TME)</vt:lpstr>
      <vt:lpstr>Biological Effects of PARP Inhibitor on Cancer Cells</vt:lpstr>
      <vt:lpstr>Effects of MSC-derived EVs on Different Types of Cancers</vt:lpstr>
      <vt:lpstr>Aim 1: Development of PARPi and TLR 7/8 Inhibitors Exosome-based EVs</vt:lpstr>
      <vt:lpstr>Assessment of Cytotoxic Effects of Engineered Exosomes Produced by MSCs</vt:lpstr>
      <vt:lpstr>Aim 2: In Vitro Evaluation of Therapeutic Efficacy and Specificity</vt:lpstr>
      <vt:lpstr>Aim 3:In Vivo Efficacy and Safety Evaluation</vt:lpstr>
      <vt:lpstr>Conclusion</vt:lpstr>
      <vt:lpstr>References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PRISM ADC (PID 22394, AID 4707)</dc:title>
  <dc:creator>Dow, Michelle</dc:creator>
  <cp:lastModifiedBy>Yves Greatti</cp:lastModifiedBy>
  <cp:revision>1416</cp:revision>
  <dcterms:created xsi:type="dcterms:W3CDTF">2023-01-22T20:06:33Z</dcterms:created>
  <dcterms:modified xsi:type="dcterms:W3CDTF">2024-04-28T22:30:25Z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927fd646-07cb-4c4e-a107-4e4d6b30ba1b_Enabled">
    <vt:lpwstr>true</vt:lpwstr>
  </property>
  <property fmtid="{D5CDD505-2E9C-101B-9397-08002B2CF9AE}" pid="3" name="MSIP_Label_927fd646-07cb-4c4e-a107-4e4d6b30ba1b_SetDate">
    <vt:lpwstr>2022-03-09T16:31:52Z</vt:lpwstr>
  </property>
  <property fmtid="{D5CDD505-2E9C-101B-9397-08002B2CF9AE}" pid="4" name="MSIP_Label_927fd646-07cb-4c4e-a107-4e4d6b30ba1b_Method">
    <vt:lpwstr>Privileged</vt:lpwstr>
  </property>
  <property fmtid="{D5CDD505-2E9C-101B-9397-08002B2CF9AE}" pid="5" name="MSIP_Label_927fd646-07cb-4c4e-a107-4e4d6b30ba1b_Name">
    <vt:lpwstr>927fd646-07cb-4c4e-a107-4e4d6b30ba1b</vt:lpwstr>
  </property>
  <property fmtid="{D5CDD505-2E9C-101B-9397-08002B2CF9AE}" pid="6" name="MSIP_Label_927fd646-07cb-4c4e-a107-4e4d6b30ba1b_SiteId">
    <vt:lpwstr>a00de4ec-48a8-43a6-be74-e31274e2060d</vt:lpwstr>
  </property>
  <property fmtid="{D5CDD505-2E9C-101B-9397-08002B2CF9AE}" pid="7" name="MSIP_Label_927fd646-07cb-4c4e-a107-4e4d6b30ba1b_ActionId">
    <vt:lpwstr>884dae23-f1a5-4e44-9ed9-3d2d2cec51b6</vt:lpwstr>
  </property>
  <property fmtid="{D5CDD505-2E9C-101B-9397-08002B2CF9AE}" pid="8" name="MSIP_Label_927fd646-07cb-4c4e-a107-4e4d6b30ba1b_ContentBits">
    <vt:lpwstr>1</vt:lpwstr>
  </property>
  <property fmtid="{D5CDD505-2E9C-101B-9397-08002B2CF9AE}" pid="9" name="ClassificationContentMarkingHeaderLocations">
    <vt:lpwstr>Merck 16\:9 PPT Theme:10</vt:lpwstr>
  </property>
  <property fmtid="{D5CDD505-2E9C-101B-9397-08002B2CF9AE}" pid="10" name="ClassificationContentMarkingHeaderText">
    <vt:lpwstr>Proprietary</vt:lpwstr>
  </property>
</Properties>
</file>